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23"/>
  </p:notesMasterIdLst>
  <p:sldIdLst>
    <p:sldId id="257" r:id="rId5"/>
    <p:sldId id="279" r:id="rId6"/>
    <p:sldId id="275" r:id="rId7"/>
    <p:sldId id="318" r:id="rId8"/>
    <p:sldId id="285" r:id="rId9"/>
    <p:sldId id="312" r:id="rId10"/>
    <p:sldId id="320" r:id="rId11"/>
    <p:sldId id="314" r:id="rId12"/>
    <p:sldId id="288" r:id="rId13"/>
    <p:sldId id="307" r:id="rId14"/>
    <p:sldId id="289" r:id="rId15"/>
    <p:sldId id="316" r:id="rId16"/>
    <p:sldId id="319" r:id="rId17"/>
    <p:sldId id="317" r:id="rId18"/>
    <p:sldId id="301" r:id="rId19"/>
    <p:sldId id="309" r:id="rId20"/>
    <p:sldId id="313" r:id="rId21"/>
    <p:sldId id="277" r:id="rId22"/>
  </p:sldIdLst>
  <p:sldSz cx="12192000" cy="6858000"/>
  <p:notesSz cx="6858000" cy="9144000"/>
  <p:embeddedFontLst>
    <p:embeddedFont>
      <p:font typeface="SamsungOne 800C" panose="020B0906030303020204" charset="0"/>
      <p:bold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SamsungOne 450C" panose="020B0506030303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Book Antiqua" panose="02040602050305030304" pitchFamily="18" charset="0"/>
      <p:regular r:id="rId34"/>
      <p:bold r:id="rId35"/>
      <p:italic r:id="rId36"/>
      <p:boldItalic r:id="rId3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0E0FBD4-B187-442A-A35A-CE7F0C3C298C}">
          <p14:sldIdLst>
            <p14:sldId id="257"/>
            <p14:sldId id="279"/>
            <p14:sldId id="275"/>
            <p14:sldId id="318"/>
            <p14:sldId id="285"/>
            <p14:sldId id="312"/>
            <p14:sldId id="320"/>
            <p14:sldId id="314"/>
            <p14:sldId id="288"/>
            <p14:sldId id="307"/>
            <p14:sldId id="289"/>
            <p14:sldId id="316"/>
            <p14:sldId id="319"/>
            <p14:sldId id="317"/>
            <p14:sldId id="301"/>
            <p14:sldId id="309"/>
            <p14:sldId id="313"/>
            <p14:sldId id="277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DE"/>
    <a:srgbClr val="0066E1"/>
    <a:srgbClr val="0064DA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89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-84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25.06.2025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A4A6A-5C14-4288-9CA4-94F4C08D97F5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2C67-4C3E-4EC6-9B61-D0024881F049}" type="datetime1">
              <a:rPr lang="ru-RU" smtClean="0"/>
              <a:t>25.06.2025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2991A-BE1D-4800-A7D1-EE32F8DB10B7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58DB2-9BB4-4EF8-838B-5734DC3BA612}" type="datetime1">
              <a:rPr lang="ru-RU" smtClean="0"/>
              <a:t>25.06.2025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C92DC-8E0A-4336-A62E-4B59137E2331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6E8E-A206-4C85-B91B-65C0190C09EE}" type="datetime1">
              <a:rPr lang="ru-RU" smtClean="0"/>
              <a:t>25.06.2025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E0808-73A1-40AC-8790-1FFCC671E5A8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A8FD4-235C-4967-A775-82ADAA31638B}" type="datetime1">
              <a:rPr lang="ru-RU" smtClean="0"/>
              <a:t>25.06.2025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4DF4A-BB76-46BF-A12E-C555C06ADECF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3DE4FAD-0EBA-4BD1-BF39-6BC49A613251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44622-9A2D-46BA-8A92-C6874BFF0DC7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98DC4B4E-BDFD-4537-BCDF-B3085D2F4A60}" type="datetime1">
              <a:rPr lang="ru-RU" smtClean="0"/>
              <a:t>25.06.2025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68487"/>
            <a:ext cx="9144000" cy="866267"/>
          </a:xfrm>
        </p:spPr>
        <p:txBody>
          <a:bodyPr>
            <a:noAutofit/>
          </a:bodyPr>
          <a:lstStyle/>
          <a:p>
            <a:r>
              <a:rPr lang="ru-RU" sz="4400" dirty="0"/>
              <a:t>«</a:t>
            </a:r>
            <a:r>
              <a:rPr lang="en-US" sz="4400" dirty="0"/>
              <a:t>Bottles Without Blunders (BWB)</a:t>
            </a:r>
            <a:r>
              <a:rPr lang="ru-RU" sz="4400" dirty="0"/>
              <a:t>»</a:t>
            </a:r>
            <a:br>
              <a:rPr lang="ru-RU" sz="4400" dirty="0"/>
            </a:br>
            <a:r>
              <a:rPr lang="ru-RU" sz="4400" dirty="0"/>
              <a:t>Программно-аппаратный комплекс выявления дефектов медицинских флаконов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51946"/>
            <a:ext cx="9144000" cy="866267"/>
          </a:xfrm>
        </p:spPr>
        <p:txBody>
          <a:bodyPr>
            <a:normAutofit/>
          </a:bodyPr>
          <a:lstStyle/>
          <a:p>
            <a:pPr lvl="0" algn="just">
              <a:spcBef>
                <a:spcPts val="800"/>
              </a:spcBef>
            </a:pPr>
            <a:r>
              <a:rPr lang="ru-RU" dirty="0">
                <a:latin typeface="Century Gothic" panose="020B0502020202020204" pitchFamily="34" charset="0"/>
                <a:ea typeface="Book Antiqua"/>
                <a:cs typeface="Book Antiqua"/>
                <a:sym typeface="Book Antiqua"/>
              </a:rPr>
              <a:t>Выполнили: Яковлев А.М., Шалиманов Д.С.</a:t>
            </a:r>
          </a:p>
          <a:p>
            <a:pPr lvl="0" algn="just">
              <a:spcBef>
                <a:spcPts val="800"/>
              </a:spcBef>
            </a:pPr>
            <a:r>
              <a:rPr lang="ru-RU" dirty="0">
                <a:latin typeface="Century Gothic" panose="020B0502020202020204" pitchFamily="34" charset="0"/>
                <a:ea typeface="Book Antiqua"/>
                <a:cs typeface="Book Antiqua"/>
                <a:sym typeface="Book Antiqua"/>
              </a:rPr>
              <a:t>Руководитель: Хомяков Д.В.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5853" t="13598" r="9375" b="17674"/>
          <a:stretch/>
        </p:blipFill>
        <p:spPr>
          <a:xfrm>
            <a:off x="2835294" y="1272920"/>
            <a:ext cx="6104600" cy="155937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Дата 11">
            <a:extLst>
              <a:ext uri="{FF2B5EF4-FFF2-40B4-BE49-F238E27FC236}">
                <a16:creationId xmlns:a16="http://schemas.microsoft.com/office/drawing/2014/main" xmlns="" id="{5398558F-507B-9ED9-6729-78248E21C3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FC7702F-0442-DADD-31D1-219CAB693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5C8E9CA-3C17-7C31-4826-EEC71591E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>
            <a:normAutofit/>
          </a:bodyPr>
          <a:lstStyle/>
          <a:p>
            <a:r>
              <a:rPr lang="en-US" dirty="0" err="1"/>
              <a:t>MobileNet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CFDCED2B-6F8F-2E7A-BA9C-94BE6921F0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39B89EA2-D0A7-8727-A518-B47CABC6F90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1A06CFF4-E2C7-0CCF-B252-7BA79F07DBD3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CEE60212-47CE-EDD9-D426-E0A3D5FF4F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E0F2221D-C1F6-ED08-4D95-5AF03DD2C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D915072D-64A8-FE12-2309-8444EF429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sp>
        <p:nvSpPr>
          <p:cNvPr id="6" name="Дата 11">
            <a:extLst>
              <a:ext uri="{FF2B5EF4-FFF2-40B4-BE49-F238E27FC236}">
                <a16:creationId xmlns:a16="http://schemas.microsoft.com/office/drawing/2014/main" xmlns="" id="{A5DEB0E0-CA2D-9263-3C75-D85BFA58FD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xmlns="" id="{21746268-6223-E400-AD0C-4488A44A5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532" y="1443080"/>
            <a:ext cx="9094935" cy="397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27453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9AC13B6-D3EC-A5FB-FAF3-EBA854C49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6622ACC-C690-3E94-5792-791CD4E18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>
            <a:normAutofit/>
          </a:bodyPr>
          <a:lstStyle/>
          <a:p>
            <a:r>
              <a:rPr lang="en-US" dirty="0" err="1"/>
              <a:t>ResNet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BA2F6CA4-960A-A61D-A396-1AF9F371A0E1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1E3F965C-EFF6-D870-A0FE-13D7068B96DB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AE399DE0-ADC1-DDFC-D743-B59E376C4501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AE9AC2FF-0AC0-F994-DD06-AE7F8FAC81CD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29F73AE4-9376-9A06-BC02-52E6AF93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B197C412-6C8E-7C2B-F77F-A0F0C8D4A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xmlns="" id="{CB445728-07A3-DED6-4EE8-61030EFA4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426" y="1562217"/>
            <a:ext cx="9369148" cy="377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Дата 11">
            <a:extLst>
              <a:ext uri="{FF2B5EF4-FFF2-40B4-BE49-F238E27FC236}">
                <a16:creationId xmlns:a16="http://schemas.microsoft.com/office/drawing/2014/main" xmlns="" id="{FAE38321-7756-F89D-E82C-FD20E87A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6760776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43E6A9E-27F0-9211-C38C-DCF78291A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77D18D17-20F5-172A-E11F-25E1969BBC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390" y="645565"/>
            <a:ext cx="10084773" cy="690563"/>
          </a:xfrm>
        </p:spPr>
        <p:txBody>
          <a:bodyPr>
            <a:normAutofit/>
          </a:bodyPr>
          <a:lstStyle/>
          <a:p>
            <a:r>
              <a:rPr lang="ru-RU" dirty="0"/>
              <a:t>Результаты архитектур сверточных нейронных сетей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4DBDDD26-BBAC-E3FA-322C-FB53B160930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FDF2DEC8-C0F6-3B84-34F5-B8E9D4CF7545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12CBA341-2693-3B2E-1C41-1D15DE86939A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95AB723-4832-E80A-35AA-8B4081E9F927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41E4F897-0F92-E54F-29B4-5622F334FC32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6" name="Дата 11">
            <a:extLst>
              <a:ext uri="{FF2B5EF4-FFF2-40B4-BE49-F238E27FC236}">
                <a16:creationId xmlns:a16="http://schemas.microsoft.com/office/drawing/2014/main" xmlns="" id="{6748ED10-F6BB-B9B0-DDAD-909F4BCE8FF0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933174"/>
              </p:ext>
            </p:extLst>
          </p:nvPr>
        </p:nvGraphicFramePr>
        <p:xfrm>
          <a:off x="1768416" y="1469571"/>
          <a:ext cx="8655167" cy="38084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813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8074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310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3103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3103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 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Train Acc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Train Loss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Test Acc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Test Loss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VGG-16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0,757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0,473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0,805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0,4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VGG-19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0,681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0,643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0,802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0,463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ResNet-18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0,869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0,316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0,881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0,271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ResNet-34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0,897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0,210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0,828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0.353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ResNet-50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0,858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0,365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0,907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0,287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 err="1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MobileNet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0,971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0,171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0,868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0,308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3224367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ED126E0-B58B-1038-776F-4F76F3007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42DC8FD8-7558-059D-EF12-B0C0916397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5205" y="511113"/>
            <a:ext cx="10084773" cy="690563"/>
          </a:xfrm>
        </p:spPr>
        <p:txBody>
          <a:bodyPr>
            <a:normAutofit/>
          </a:bodyPr>
          <a:lstStyle/>
          <a:p>
            <a:r>
              <a:rPr lang="ru-RU" dirty="0"/>
              <a:t>Результаты анализа временных показателей производительности моделей на тестовом наборе данных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2E12812E-4DD2-BED1-F4A9-2F8A9BCA3C0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13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64249503-F26A-1980-876A-5D02F15F8AEC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846DAFDF-AAD8-92EC-F546-0782921F77D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B49A26D-9091-C1AB-415A-34AEC8338839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55DD9865-B507-6456-896D-0809EB5B852F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6" name="Дата 11">
            <a:extLst>
              <a:ext uri="{FF2B5EF4-FFF2-40B4-BE49-F238E27FC236}">
                <a16:creationId xmlns:a16="http://schemas.microsoft.com/office/drawing/2014/main" xmlns="" id="{64CF4538-A674-AAF3-3968-AE4689C44724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xmlns="" id="{F95F3ECD-97A1-2289-EB3A-7430E0762601}"/>
              </a:ext>
            </a:extLst>
          </p:cNvPr>
          <p:cNvGraphicFramePr>
            <a:graphicFrameLocks noGrp="1"/>
          </p:cNvGraphicFramePr>
          <p:nvPr/>
        </p:nvGraphicFramePr>
        <p:xfrm>
          <a:off x="2152138" y="1494653"/>
          <a:ext cx="8044864" cy="38084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813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8074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9139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9139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IQR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, мс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95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-й процентиль, мс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99-й процентиль, мс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VGG-16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0.073</a:t>
                      </a:r>
                      <a:endParaRPr lang="ru-RU" sz="18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4.868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4.949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VGG-19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0.187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5.661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7.684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ResNet-18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0.121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3</a:t>
                      </a:r>
                      <a:r>
                        <a:rPr lang="en-US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802</a:t>
                      </a:r>
                      <a:endParaRPr lang="ru-RU" sz="18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4</a:t>
                      </a: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.650</a:t>
                      </a:r>
                      <a:endParaRPr lang="ru-RU" sz="18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ResNet-34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</a:t>
                      </a: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179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6</a:t>
                      </a: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056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7</a:t>
                      </a: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623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ResNet-50</a:t>
                      </a:r>
                      <a:endParaRPr lang="ru-RU" sz="2000" b="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</a:t>
                      </a: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238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8</a:t>
                      </a: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456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10</a:t>
                      </a:r>
                      <a:r>
                        <a:rPr lang="en-US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.</a:t>
                      </a: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108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4406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</a:rPr>
                        <a:t>MobileNet</a:t>
                      </a:r>
                      <a:endParaRPr lang="ru-RU" sz="2000" b="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0.374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10.208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17.345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3026318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27934A0-39CB-C384-A91D-C88DFCA20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187E3C89-654F-582E-0179-4FE1FAA2B1B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3806" y="357187"/>
            <a:ext cx="9258300" cy="690563"/>
          </a:xfrm>
        </p:spPr>
        <p:txBody>
          <a:bodyPr/>
          <a:lstStyle/>
          <a:p>
            <a:r>
              <a:rPr lang="ru-RU" dirty="0"/>
              <a:t>Результаты архитектуры </a:t>
            </a:r>
            <a:r>
              <a:rPr lang="en-US" dirty="0" err="1"/>
              <a:t>ResNet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F58B516A-4A2C-D2D5-0FD5-9C21229D56B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14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F54F333E-6A14-56BB-71F0-2230B295E56A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A99827CA-F2BE-CBA5-77D4-4AC5454844CA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284EFE29-2938-99A4-C7B9-91D0599D0163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1E7F62CE-1749-8AD3-4ED6-D8926C6092E8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Дата 11">
            <a:extLst>
              <a:ext uri="{FF2B5EF4-FFF2-40B4-BE49-F238E27FC236}">
                <a16:creationId xmlns:a16="http://schemas.microsoft.com/office/drawing/2014/main" xmlns="" id="{F5561369-B1F2-5758-947D-99E3ABE0D38F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/>
        </p:nvGraphicFramePr>
        <p:xfrm>
          <a:off x="1345173" y="1047751"/>
          <a:ext cx="9501653" cy="38945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54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8355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963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392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535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843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33227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5358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09004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 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Acc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Loos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OK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FP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FPR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NG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FN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FNR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0,8816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0,2710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0,0571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41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0,1707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96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0,9605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0,1462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0,0285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41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0,0487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0,9539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0,1909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75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0,0666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0,0259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0,9737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0,1192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75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0,04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77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0,0129</a:t>
                      </a:r>
                      <a:endParaRPr lang="ru-RU" sz="2000" b="1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>
                    <a:solidFill>
                      <a:srgbClr val="F1D2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0,6447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0,5963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34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20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0,5882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0,1666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0,9211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0,2104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34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0,1747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42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0,7303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0,4937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73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0,4794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79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0,0759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318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0,9132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0,2375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74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</a:t>
                      </a:r>
                      <a:endParaRPr lang="ru-RU" sz="2000" kern="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0,1486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78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kern="1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0,0789</a:t>
                      </a:r>
                      <a:endParaRPr lang="ru-RU" sz="2000" kern="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Times New Roman"/>
                        <a:ea typeface="Times New Roman"/>
                        <a:cs typeface="Mang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8" name="Прямоугольник 7"/>
          <p:cNvSpPr/>
          <p:nvPr/>
        </p:nvSpPr>
        <p:spPr>
          <a:xfrm>
            <a:off x="815974" y="5212358"/>
            <a:ext cx="105600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OK</a:t>
            </a:r>
            <a:r>
              <a:rPr lang="ru-RU" dirty="0">
                <a:latin typeface="Century Gothic" panose="020B0502020202020204" pitchFamily="34" charset="0"/>
              </a:rPr>
              <a:t> (</a:t>
            </a:r>
            <a:r>
              <a:rPr lang="en-US" dirty="0">
                <a:latin typeface="Century Gothic" panose="020B0502020202020204" pitchFamily="34" charset="0"/>
              </a:rPr>
              <a:t>Good</a:t>
            </a:r>
            <a:r>
              <a:rPr lang="ru-RU" dirty="0">
                <a:latin typeface="Century Gothic" panose="020B0502020202020204" pitchFamily="34" charset="0"/>
              </a:rPr>
              <a:t>) – количество не дефектных флаконов, </a:t>
            </a:r>
            <a:r>
              <a:rPr lang="en-US" dirty="0">
                <a:latin typeface="Century Gothic" panose="020B0502020202020204" pitchFamily="34" charset="0"/>
              </a:rPr>
              <a:t>FP </a:t>
            </a:r>
            <a:r>
              <a:rPr lang="ru-RU" dirty="0">
                <a:latin typeface="Century Gothic" panose="020B0502020202020204" pitchFamily="34" charset="0"/>
              </a:rPr>
              <a:t>– ошибки первого порядка, </a:t>
            </a:r>
            <a:r>
              <a:rPr lang="en-US" dirty="0">
                <a:latin typeface="Century Gothic" panose="020B0502020202020204" pitchFamily="34" charset="0"/>
              </a:rPr>
              <a:t>FPR</a:t>
            </a:r>
            <a:r>
              <a:rPr lang="ru-RU" dirty="0">
                <a:latin typeface="Century Gothic" panose="020B0502020202020204" pitchFamily="34" charset="0"/>
              </a:rPr>
              <a:t> – доля ложноположительных ошибок, </a:t>
            </a:r>
            <a:r>
              <a:rPr lang="en-US" dirty="0">
                <a:latin typeface="Century Gothic" panose="020B0502020202020204" pitchFamily="34" charset="0"/>
              </a:rPr>
              <a:t>NG</a:t>
            </a:r>
            <a:r>
              <a:rPr lang="ru-RU" dirty="0">
                <a:latin typeface="Century Gothic" panose="020B0502020202020204" pitchFamily="34" charset="0"/>
              </a:rPr>
              <a:t> (</a:t>
            </a:r>
            <a:r>
              <a:rPr lang="en-US" dirty="0">
                <a:latin typeface="Century Gothic" panose="020B0502020202020204" pitchFamily="34" charset="0"/>
              </a:rPr>
              <a:t>Not Good</a:t>
            </a:r>
            <a:r>
              <a:rPr lang="ru-RU" dirty="0">
                <a:latin typeface="Century Gothic" panose="020B0502020202020204" pitchFamily="34" charset="0"/>
              </a:rPr>
              <a:t>) – количество дефектных флаконов, </a:t>
            </a:r>
            <a:r>
              <a:rPr lang="en-US" dirty="0">
                <a:latin typeface="Century Gothic" panose="020B0502020202020204" pitchFamily="34" charset="0"/>
              </a:rPr>
              <a:t>FN</a:t>
            </a:r>
            <a:r>
              <a:rPr lang="ru-RU" dirty="0">
                <a:latin typeface="Century Gothic" panose="020B0502020202020204" pitchFamily="34" charset="0"/>
              </a:rPr>
              <a:t> –ошибки первого порядка, </a:t>
            </a:r>
            <a:r>
              <a:rPr lang="en-US" dirty="0">
                <a:latin typeface="Century Gothic" panose="020B0502020202020204" pitchFamily="34" charset="0"/>
              </a:rPr>
              <a:t>FPR</a:t>
            </a:r>
            <a:r>
              <a:rPr lang="ru-RU" dirty="0">
                <a:latin typeface="Century Gothic" panose="020B0502020202020204" pitchFamily="34" charset="0"/>
              </a:rPr>
              <a:t> – доля ложноотрицательных ошибок.</a:t>
            </a:r>
          </a:p>
        </p:txBody>
      </p:sp>
    </p:spTree>
    <p:extLst>
      <p:ext uri="{BB962C8B-B14F-4D97-AF65-F5344CB8AC3E}">
        <p14:creationId xmlns:p14="http://schemas.microsoft.com/office/powerpoint/2010/main" val="3552408061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BD092D1-BE23-05C7-8747-EF5C06A32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A10062F6-D513-9199-8A2A-67FF48971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>
            <a:normAutofit/>
          </a:bodyPr>
          <a:lstStyle/>
          <a:p>
            <a:r>
              <a:rPr lang="ru-RU" dirty="0"/>
              <a:t>Лучший результат 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07248897-B5BA-C78A-86C6-C155B53F8B16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B531A8E7-FBC1-F38A-BB8D-1B5ECF7789C6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BC87CD59-21CF-C87D-898A-18EC19AD6E69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0985278-D27F-3C45-BE7B-D48C7D4CB1FC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92815819-C3B8-73E6-D2A6-7E7219FF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15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C03AAF7C-F7AE-593C-2A06-3397FE2F0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sp>
        <p:nvSpPr>
          <p:cNvPr id="4" name="Дата 11">
            <a:extLst>
              <a:ext uri="{FF2B5EF4-FFF2-40B4-BE49-F238E27FC236}">
                <a16:creationId xmlns:a16="http://schemas.microsoft.com/office/drawing/2014/main" xmlns="" id="{165AA52D-536A-112D-C821-87D3CD6C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990D1C76-E855-8F76-DF19-075A8A820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452" y="1340114"/>
            <a:ext cx="5446452" cy="368038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28B1B3B0-ED54-3C40-91AB-0A266969D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350" y="2242695"/>
            <a:ext cx="3780100" cy="39323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AD2BA3-3977-58E1-BAE6-EA95A0D81F14}"/>
              </a:ext>
            </a:extLst>
          </p:cNvPr>
          <p:cNvSpPr txBox="1"/>
          <p:nvPr/>
        </p:nvSpPr>
        <p:spPr>
          <a:xfrm>
            <a:off x="1333786" y="1528948"/>
            <a:ext cx="4495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Вариант обучения с </a:t>
            </a: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cross-validation</a:t>
            </a:r>
            <a:r>
              <a:rPr lang="ru-RU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 аугментации и без фильтрации</a:t>
            </a:r>
            <a:endParaRPr lang="ru-RU" sz="1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098755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865FDB8-25DE-04C7-DD70-0521CA0E5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6B32E2B2-7907-5C78-CB35-557A954FD2D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1971" y="357187"/>
            <a:ext cx="9258300" cy="690563"/>
          </a:xfrm>
        </p:spPr>
        <p:txBody>
          <a:bodyPr>
            <a:normAutofit/>
          </a:bodyPr>
          <a:lstStyle/>
          <a:p>
            <a:r>
              <a:rPr lang="ru-RU" dirty="0"/>
              <a:t>Прототип приложения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8018A0D2-5F26-1859-2347-87BB16658EB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16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494AA340-4969-ED63-D2B3-9DB9C8C228B4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830DD4FE-F7DD-A293-3E6F-FF306443ADB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280177A7-10F8-D04A-61D5-A2F10DE515F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2BD4700D-84B8-2FAE-23F9-60626F67437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" name="Дата 11">
            <a:extLst>
              <a:ext uri="{FF2B5EF4-FFF2-40B4-BE49-F238E27FC236}">
                <a16:creationId xmlns:a16="http://schemas.microsoft.com/office/drawing/2014/main" xmlns="" id="{59B0A8CB-057D-04E5-1DC4-450BB3F89EC2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62031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FE4A80B-1EFD-46EE-D563-7612284CA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84E69632-6D21-10F2-C18E-1FDCF88D12D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1971" y="349368"/>
            <a:ext cx="9258300" cy="690563"/>
          </a:xfrm>
        </p:spPr>
        <p:txBody>
          <a:bodyPr>
            <a:normAutofit/>
          </a:bodyPr>
          <a:lstStyle/>
          <a:p>
            <a:r>
              <a:rPr lang="ru-RU" dirty="0"/>
              <a:t>Перспективы развития проекта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F2549A26-D387-07CE-631F-87F2CCE5896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17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8503FE0A-6A28-A486-8358-7A9311CA50DB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256AFE40-0487-B756-AB03-F451CCACF4B6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A44C6119-8287-1E0F-8F1A-E75E95F6F3DA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1C3B185C-D247-14C7-3D2E-CF2951AB685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" name="Дата 11">
            <a:extLst>
              <a:ext uri="{FF2B5EF4-FFF2-40B4-BE49-F238E27FC236}">
                <a16:creationId xmlns:a16="http://schemas.microsoft.com/office/drawing/2014/main" xmlns="" id="{5CA2ADA9-5AC9-E6E9-BCC1-BD9D06C1EB7A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00645A5-D1B1-D54D-620D-15CFD512F6D0}"/>
              </a:ext>
            </a:extLst>
          </p:cNvPr>
          <p:cNvSpPr txBox="1"/>
          <p:nvPr/>
        </p:nvSpPr>
        <p:spPr>
          <a:xfrm>
            <a:off x="431971" y="1455447"/>
            <a:ext cx="10622473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ru-RU" sz="2400" b="1" dirty="0">
                <a:solidFill>
                  <a:srgbClr val="F8FAFF"/>
                </a:solidFill>
                <a:latin typeface="Century Gothic" panose="020B0502020202020204" pitchFamily="34" charset="0"/>
              </a:rPr>
              <a:t>Реальные и</a:t>
            </a:r>
            <a:r>
              <a:rPr lang="ru-RU" sz="2400" b="1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спытания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 – Тестирование в июне, которые уже провелись, на производственной линии для проверки точности и надежности.</a:t>
            </a:r>
          </a:p>
          <a:p>
            <a:pPr algn="l">
              <a:buFont typeface="+mj-lt"/>
              <a:buAutoNum type="arabicPeriod"/>
            </a:pPr>
            <a:r>
              <a:rPr lang="ru-RU" sz="2400" b="1" dirty="0">
                <a:solidFill>
                  <a:srgbClr val="F8FAFF"/>
                </a:solidFill>
                <a:latin typeface="Century Gothic" panose="020B0502020202020204" pitchFamily="34" charset="0"/>
              </a:rPr>
              <a:t>Создание полноценного прототипа</a:t>
            </a:r>
            <a:r>
              <a:rPr lang="ru-RU" sz="2400" dirty="0">
                <a:solidFill>
                  <a:srgbClr val="F8FAFF"/>
                </a:solidFill>
                <a:latin typeface="Century Gothic" panose="020B0502020202020204" pitchFamily="34" charset="0"/>
              </a:rPr>
              <a:t> – Предполагается создание первого прототипа программного комплекса с возможностью выявления дефектов с трех ракурсов.  </a:t>
            </a:r>
            <a:endParaRPr lang="ru-RU" sz="2400" b="0" i="0" dirty="0">
              <a:solidFill>
                <a:srgbClr val="F8FAFF"/>
              </a:solidFill>
              <a:effectLst/>
              <a:latin typeface="Century Gothic" panose="020B0502020202020204" pitchFamily="34" charset="0"/>
            </a:endParaRP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r>
              <a:rPr lang="ru-RU" sz="2400" b="1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Новые флаконы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 – Расширение базы данных за счет добавления флаконов разных производителей и размеров.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r>
              <a:rPr lang="ru-RU" sz="2400" b="1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Классификация дефектов</a:t>
            </a:r>
            <a:r>
              <a:rPr lang="ru-RU" sz="2400" b="0" i="0" dirty="0">
                <a:solidFill>
                  <a:srgbClr val="F8FAFF"/>
                </a:solidFill>
                <a:effectLst/>
                <a:latin typeface="Century Gothic" panose="020B0502020202020204" pitchFamily="34" charset="0"/>
              </a:rPr>
              <a:t> – Введение детальной градации брака (трещины, сколы, пузырьки) для более точного анализа.</a:t>
            </a:r>
          </a:p>
        </p:txBody>
      </p:sp>
    </p:spTree>
    <p:extLst>
      <p:ext uri="{BB962C8B-B14F-4D97-AF65-F5344CB8AC3E}">
        <p14:creationId xmlns:p14="http://schemas.microsoft.com/office/powerpoint/2010/main" val="373099126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9490D24-BBD6-3D19-0067-8AF38E009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93C96781-AF31-A15C-1ACA-53113A32A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393" y="1619023"/>
            <a:ext cx="2753109" cy="307700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5642A9E9-D535-8B92-9297-A3256ABC13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44" t="9962" r="13571" b="4361"/>
          <a:stretch/>
        </p:blipFill>
        <p:spPr>
          <a:xfrm>
            <a:off x="8364801" y="1619024"/>
            <a:ext cx="2753109" cy="3077003"/>
          </a:xfrm>
          <a:prstGeom prst="rect">
            <a:avLst/>
          </a:prstGeom>
        </p:spPr>
      </p:pic>
      <p:sp>
        <p:nvSpPr>
          <p:cNvPr id="16" name="Заголовок 4">
            <a:extLst>
              <a:ext uri="{FF2B5EF4-FFF2-40B4-BE49-F238E27FC236}">
                <a16:creationId xmlns:a16="http://schemas.microsoft.com/office/drawing/2014/main" xmlns="" id="{3AA4BE01-E369-8B8A-A9B7-E3758B746763}"/>
              </a:ext>
            </a:extLst>
          </p:cNvPr>
          <p:cNvSpPr txBox="1">
            <a:spLocks/>
          </p:cNvSpPr>
          <p:nvPr/>
        </p:nvSpPr>
        <p:spPr>
          <a:xfrm>
            <a:off x="907597" y="831401"/>
            <a:ext cx="9257907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Связаться с нами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2ACD722-84C4-4157-F932-15D1ED04D753}"/>
              </a:ext>
            </a:extLst>
          </p:cNvPr>
          <p:cNvSpPr txBox="1"/>
          <p:nvPr/>
        </p:nvSpPr>
        <p:spPr>
          <a:xfrm>
            <a:off x="907597" y="4889916"/>
            <a:ext cx="356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Яковлев Андрей Михайлович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F553CF5C-E925-41DD-9167-1112BE134855}"/>
              </a:ext>
            </a:extLst>
          </p:cNvPr>
          <p:cNvSpPr txBox="1"/>
          <p:nvPr/>
        </p:nvSpPr>
        <p:spPr>
          <a:xfrm>
            <a:off x="7715705" y="4889916"/>
            <a:ext cx="405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kern="1200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Шалиманов Дмитрий Сергеевич</a:t>
            </a:r>
            <a:endParaRPr lang="ru-RU" sz="1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12">
            <a:extLst>
              <a:ext uri="{FF2B5EF4-FFF2-40B4-BE49-F238E27FC236}">
                <a16:creationId xmlns:a16="http://schemas.microsoft.com/office/drawing/2014/main" xmlns="" id="{FAC07AE5-F7BE-572F-5734-05D82A6E74BD}"/>
              </a:ext>
            </a:extLst>
          </p:cNvPr>
          <p:cNvSpPr txBox="1">
            <a:spLocks/>
          </p:cNvSpPr>
          <p:nvPr/>
        </p:nvSpPr>
        <p:spPr>
          <a:xfrm>
            <a:off x="8610600" y="613540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D0A6DE4-523C-4F70-BC59-CD9CEAB9BA4C}" type="slidenum">
              <a:rPr lang="ru-RU" sz="1200" smtClean="0"/>
              <a:pPr algn="r"/>
              <a:t>18</a:t>
            </a:fld>
            <a:endParaRPr lang="ru-RU" sz="1200" dirty="0"/>
          </a:p>
        </p:txBody>
      </p:sp>
      <p:pic>
        <p:nvPicPr>
          <p:cNvPr id="4" name="Рисунок 3" descr="Изображение выглядит как Мелкие и средние кошки, Кошачьи, Вибриссы, белы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88582E78-AE5B-3C7E-8BDD-450A88FDB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0149" y="1513077"/>
            <a:ext cx="2753005" cy="3376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530D4B0-18DD-69FA-49A7-4878370F0E52}"/>
              </a:ext>
            </a:extLst>
          </p:cNvPr>
          <p:cNvSpPr txBox="1"/>
          <p:nvPr/>
        </p:nvSpPr>
        <p:spPr>
          <a:xfrm>
            <a:off x="4311650" y="4889916"/>
            <a:ext cx="356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Вопросы?</a:t>
            </a:r>
            <a:endParaRPr lang="ru-RU" sz="1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93214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354506D-C8F7-B1DC-8219-2B4210515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729FE1AF-B476-9A5C-765E-8AD07A291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0463"/>
            <a:ext cx="9257907" cy="690677"/>
          </a:xfrm>
        </p:spPr>
        <p:txBody>
          <a:bodyPr/>
          <a:lstStyle/>
          <a:p>
            <a:r>
              <a:rPr lang="ru-RU" dirty="0"/>
              <a:t>Актуальность проекта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896794CC-A25A-044F-156E-5F42C6C9AAD2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B745F982-A26A-A43C-31EF-53F8A508E2B5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CBF75AD6-03D1-7808-60C6-900BE682BF55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33081847-4B0B-C1C8-C74D-00529A22E76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ED3F1003-3B05-C933-461B-2BE9DCC3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667D6AF8-7847-6CDA-A471-63D8C1E3A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6715E27-C3D2-D5D8-81DE-84B29833E1E1}"/>
              </a:ext>
            </a:extLst>
          </p:cNvPr>
          <p:cNvSpPr txBox="1"/>
          <p:nvPr/>
        </p:nvSpPr>
        <p:spPr>
          <a:xfrm>
            <a:off x="838200" y="1718641"/>
            <a:ext cx="47053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b="0" i="0" kern="1200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Современные стандарты в фармацевтической промышленности накладывают жесткие требования к качеству упаковки. В настоящее время многие компании используют ручные методы контроля, которые требуют постоянной концентрации внимания и подвержен влиянию человеческого фактора. Поэтому в данной отрасли активно разрабатываются и внедряются </a:t>
            </a:r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автоматизированные </a:t>
            </a:r>
            <a:r>
              <a:rPr lang="ru-RU" sz="1800" b="0" i="0" kern="1200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 методы оценки качества.</a:t>
            </a:r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xmlns="" id="{3368D20B-3EE9-7740-33C7-DF1BC5834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493" y="1616142"/>
            <a:ext cx="5437414" cy="3621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Дата 11">
            <a:extLst>
              <a:ext uri="{FF2B5EF4-FFF2-40B4-BE49-F238E27FC236}">
                <a16:creationId xmlns:a16="http://schemas.microsoft.com/office/drawing/2014/main" xmlns="" id="{5E232AFF-C279-EC62-638D-4AF859DD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4794809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/>
          <a:lstStyle/>
          <a:p>
            <a:r>
              <a:rPr lang="ru-RU" dirty="0"/>
              <a:t>Актуальность проекта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pic>
        <p:nvPicPr>
          <p:cNvPr id="6" name="Рисунок 5" descr="Изображение выглядит как Стеклянная бутылка, бутылка, расположенные в ряд&#10;&#10;Автоматически созданное описание">
            <a:extLst>
              <a:ext uri="{FF2B5EF4-FFF2-40B4-BE49-F238E27FC236}">
                <a16:creationId xmlns:a16="http://schemas.microsoft.com/office/drawing/2014/main" xmlns="" id="{41A043A9-537F-0F8A-C3C2-3A1BC6AA9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964" y="1492249"/>
            <a:ext cx="5810250" cy="387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FFB2F0D-B892-C0E9-F2F2-3E21B8B6DD78}"/>
              </a:ext>
            </a:extLst>
          </p:cNvPr>
          <p:cNvSpPr txBox="1"/>
          <p:nvPr/>
        </p:nvSpPr>
        <p:spPr>
          <a:xfrm>
            <a:off x="838199" y="2136337"/>
            <a:ext cx="49322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0" i="0" dirty="0">
                <a:effectLst/>
                <a:latin typeface="Century Gothic" panose="020B0502020202020204" pitchFamily="34" charset="0"/>
              </a:rPr>
              <a:t>Интеллектуальная система анализа обеспечит соответствие </a:t>
            </a:r>
            <a:r>
              <a:rPr lang="ru-RU" dirty="0">
                <a:latin typeface="Century Gothic" panose="020B0502020202020204" pitchFamily="34" charset="0"/>
              </a:rPr>
              <a:t>установленным</a:t>
            </a:r>
            <a:r>
              <a:rPr lang="ru-RU" b="0" i="0" dirty="0">
                <a:effectLst/>
                <a:latin typeface="Century Gothic" panose="020B0502020202020204" pitchFamily="34" charset="0"/>
              </a:rPr>
              <a:t> стандартам, таким как отсутствие трещин, пузырьков и инородных включений, позволит снизить риски разрушения флаконов на этапе производстве и при транспортировке, что </a:t>
            </a:r>
            <a:r>
              <a:rPr lang="ru-RU" dirty="0">
                <a:latin typeface="Century Gothic" panose="020B0502020202020204" pitchFamily="34" charset="0"/>
              </a:rPr>
              <a:t>способствует повышению</a:t>
            </a:r>
            <a:r>
              <a:rPr lang="ru-RU" b="0" i="0" dirty="0">
                <a:effectLst/>
                <a:latin typeface="Century Gothic" panose="020B0502020202020204" pitchFamily="34" charset="0"/>
              </a:rPr>
              <a:t>  безопасности потребителей.</a:t>
            </a:r>
            <a:endParaRPr lang="ru-RU" sz="1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Дата 11">
            <a:extLst>
              <a:ext uri="{FF2B5EF4-FFF2-40B4-BE49-F238E27FC236}">
                <a16:creationId xmlns:a16="http://schemas.microsoft.com/office/drawing/2014/main" xmlns="" id="{9FCB3E17-E546-3B4A-2860-F6A3887936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430089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0C802A9-F75C-E4E2-F805-28ECC6722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31DC3903-A0B4-F88F-2B3E-71F9E1BE7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2163257"/>
            <a:ext cx="9257907" cy="690677"/>
          </a:xfrm>
        </p:spPr>
        <p:txBody>
          <a:bodyPr/>
          <a:lstStyle/>
          <a:p>
            <a:r>
              <a:rPr lang="ru-RU" dirty="0"/>
              <a:t>Задачи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875A8EED-A60D-4428-C118-4E4C85C2CC1E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231E9D76-16E3-CFCF-6C72-D0F567EF0FF7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A226D70E-1EB8-4747-C062-4AC119A38A8C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3E9151E6-1FA2-6403-5141-35F88B9F7AF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AFB750FC-2DB3-7B6F-2B07-34152697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9F1D1DF1-1C04-C764-A3D4-ED40EA7DD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08123C0-3FBF-BAA0-51F6-FF66DFC06872}"/>
              </a:ext>
            </a:extLst>
          </p:cNvPr>
          <p:cNvSpPr txBox="1"/>
          <p:nvPr/>
        </p:nvSpPr>
        <p:spPr>
          <a:xfrm>
            <a:off x="838198" y="2853934"/>
            <a:ext cx="51968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1) Сбор датасета</a:t>
            </a:r>
            <a:endParaRPr lang="ru-RU" dirty="0"/>
          </a:p>
          <a:p>
            <a:pPr lvl="1"/>
            <a:r>
              <a:rPr lang="ru-RU" dirty="0"/>
              <a:t>350 изображений флаконов (дефекты: трещины, сколы, загрязнения).</a:t>
            </a:r>
          </a:p>
          <a:p>
            <a:r>
              <a:rPr lang="ru-RU" b="1" dirty="0"/>
              <a:t>2 Предобработка изображений</a:t>
            </a:r>
            <a:endParaRPr lang="ru-RU" dirty="0"/>
          </a:p>
          <a:p>
            <a:pPr lvl="1"/>
            <a:r>
              <a:rPr lang="ru-RU" dirty="0"/>
              <a:t>Выделение контуров и удаление фона</a:t>
            </a:r>
            <a:endParaRPr lang="en-US" dirty="0"/>
          </a:p>
          <a:p>
            <a:r>
              <a:rPr lang="ru-RU" b="1" dirty="0"/>
              <a:t>3) Обучение моделей нейронных сетей</a:t>
            </a:r>
          </a:p>
          <a:p>
            <a:r>
              <a:rPr lang="ru-RU" b="1" dirty="0"/>
              <a:t>          </a:t>
            </a:r>
            <a:r>
              <a:rPr lang="en-US" dirty="0" err="1"/>
              <a:t>MobileNet</a:t>
            </a:r>
            <a:r>
              <a:rPr lang="ru-RU" dirty="0"/>
              <a:t>, </a:t>
            </a:r>
            <a:r>
              <a:rPr lang="en-US" dirty="0" err="1"/>
              <a:t>ResNet</a:t>
            </a:r>
            <a:r>
              <a:rPr lang="en-US" dirty="0"/>
              <a:t>, VGG</a:t>
            </a:r>
            <a:endParaRPr lang="ru-RU" dirty="0"/>
          </a:p>
          <a:p>
            <a:r>
              <a:rPr lang="ru-RU" b="1" dirty="0"/>
              <a:t>4) Прототип приложения</a:t>
            </a:r>
          </a:p>
          <a:p>
            <a:r>
              <a:rPr lang="en-US" b="1" dirty="0"/>
              <a:t>         </a:t>
            </a:r>
            <a:r>
              <a:rPr lang="ru-RU" b="1" dirty="0"/>
              <a:t> </a:t>
            </a:r>
            <a:r>
              <a:rPr lang="en-US" b="1" dirty="0" err="1"/>
              <a:t>Tkinter</a:t>
            </a:r>
            <a:r>
              <a:rPr lang="en-US" b="1" dirty="0"/>
              <a:t> + python</a:t>
            </a:r>
            <a:endParaRPr lang="ru-RU" dirty="0"/>
          </a:p>
        </p:txBody>
      </p:sp>
      <p:sp>
        <p:nvSpPr>
          <p:cNvPr id="7" name="Дата 11">
            <a:extLst>
              <a:ext uri="{FF2B5EF4-FFF2-40B4-BE49-F238E27FC236}">
                <a16:creationId xmlns:a16="http://schemas.microsoft.com/office/drawing/2014/main" xmlns="" id="{3C75AA6F-F0C7-5633-0488-0CE8E521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  <p:pic>
        <p:nvPicPr>
          <p:cNvPr id="6" name="Рисунок 5" descr="Изображение выглядит как снимок экрана, компьютер, ноутбук, Устройство вывод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907A3AB6-636C-707F-819D-D1BE88282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041" y="1793211"/>
            <a:ext cx="5816137" cy="3271577"/>
          </a:xfrm>
          <a:prstGeom prst="rect">
            <a:avLst/>
          </a:prstGeom>
        </p:spPr>
      </p:pic>
      <p:sp>
        <p:nvSpPr>
          <p:cNvPr id="2" name="Заголовок 4">
            <a:extLst>
              <a:ext uri="{FF2B5EF4-FFF2-40B4-BE49-F238E27FC236}">
                <a16:creationId xmlns:a16="http://schemas.microsoft.com/office/drawing/2014/main" xmlns="" id="{6F8AFE4E-0FFD-EF64-8D9B-E5E12A295C57}"/>
              </a:ext>
            </a:extLst>
          </p:cNvPr>
          <p:cNvSpPr txBox="1">
            <a:spLocks/>
          </p:cNvSpPr>
          <p:nvPr/>
        </p:nvSpPr>
        <p:spPr>
          <a:xfrm>
            <a:off x="838199" y="747302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Цель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D7E3542-7D22-C3F6-3BAF-4EA2E49ECC73}"/>
              </a:ext>
            </a:extLst>
          </p:cNvPr>
          <p:cNvSpPr txBox="1"/>
          <p:nvPr/>
        </p:nvSpPr>
        <p:spPr>
          <a:xfrm>
            <a:off x="838199" y="1437979"/>
            <a:ext cx="5196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Снижение количества дефектных флаконов на производстве лекарственных препаратов </a:t>
            </a:r>
          </a:p>
        </p:txBody>
      </p:sp>
    </p:spTree>
    <p:extLst>
      <p:ext uri="{BB962C8B-B14F-4D97-AF65-F5344CB8AC3E}">
        <p14:creationId xmlns:p14="http://schemas.microsoft.com/office/powerpoint/2010/main" val="276931372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9768ECF-6BCE-6881-B6E5-F9CFC41BB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xmlns="" id="{15B1C58F-0AF2-2345-5E1D-EEA24168491A}"/>
              </a:ext>
            </a:extLst>
          </p:cNvPr>
          <p:cNvCxnSpPr>
            <a:cxnSpLocks/>
          </p:cNvCxnSpPr>
          <p:nvPr/>
        </p:nvCxnSpPr>
        <p:spPr>
          <a:xfrm flipH="1">
            <a:off x="8586624" y="2035314"/>
            <a:ext cx="1" cy="961547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Прямоугольник: скругленные углы 36">
            <a:extLst>
              <a:ext uri="{FF2B5EF4-FFF2-40B4-BE49-F238E27FC236}">
                <a16:creationId xmlns:a16="http://schemas.microsoft.com/office/drawing/2014/main" xmlns="" id="{CCB6C78E-2D69-AB58-FE39-90733ECBF2A5}"/>
              </a:ext>
            </a:extLst>
          </p:cNvPr>
          <p:cNvSpPr/>
          <p:nvPr/>
        </p:nvSpPr>
        <p:spPr>
          <a:xfrm>
            <a:off x="1568725" y="1036352"/>
            <a:ext cx="2561211" cy="348550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Этап 1</a:t>
            </a:r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32B37A0F-9F96-5362-9C3F-87067289C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/>
          <a:lstStyle/>
          <a:p>
            <a:r>
              <a:rPr lang="ru-RU" dirty="0"/>
              <a:t>Функциональная карта проекта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B85EE78E-046C-C272-2A17-865CB7E60DCA}"/>
              </a:ext>
            </a:extLst>
          </p:cNvPr>
          <p:cNvGrpSpPr/>
          <p:nvPr/>
        </p:nvGrpSpPr>
        <p:grpSpPr>
          <a:xfrm>
            <a:off x="10511805" y="3513367"/>
            <a:ext cx="117891" cy="508167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2535DF32-CA27-C35F-D78A-959B1D3C8883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8CB2AC61-CB2F-4FDA-15B1-CA27CAA7D63C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9D829CE9-3F6C-0DDB-45A9-94ADD097B3A8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AFE55FF5-4F77-EAF9-5C64-A56E47C2D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pic>
        <p:nvPicPr>
          <p:cNvPr id="6" name="Рисунок 5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6F38243F-6A7B-C9B6-4713-8136CACF8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03" y="2319478"/>
            <a:ext cx="622233" cy="622233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6F03ECBF-C168-D8B5-847F-53FCE8A4A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107" y="1417015"/>
            <a:ext cx="622233" cy="622233"/>
          </a:xfrm>
          <a:prstGeom prst="rect">
            <a:avLst/>
          </a:prstGeom>
        </p:spPr>
      </p:pic>
      <p:pic>
        <p:nvPicPr>
          <p:cNvPr id="4" name="Рисунок 3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8B389D1A-F334-7FCA-9C05-5312BE498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386" y="2333880"/>
            <a:ext cx="622233" cy="622233"/>
          </a:xfrm>
          <a:prstGeom prst="rect">
            <a:avLst/>
          </a:prstGeom>
        </p:spPr>
      </p:pic>
      <p:pic>
        <p:nvPicPr>
          <p:cNvPr id="8" name="Рисунок 7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B0932545-A31C-CC94-AA1E-3BA63FBCE4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6106" y="3000795"/>
            <a:ext cx="622233" cy="622233"/>
          </a:xfrm>
          <a:prstGeom prst="rect">
            <a:avLst/>
          </a:prstGeom>
        </p:spPr>
      </p:pic>
      <p:pic>
        <p:nvPicPr>
          <p:cNvPr id="16" name="Рисунок 15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38F9988F-22D6-B94F-39B8-B244817941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5017" y="4239240"/>
            <a:ext cx="918920" cy="918920"/>
          </a:xfrm>
          <a:prstGeom prst="rect">
            <a:avLst/>
          </a:prstGeom>
        </p:spPr>
      </p:pic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xmlns="" id="{EFA6DB24-4F30-67C1-65FC-FF5C60A1F1A5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2857223" y="2039248"/>
            <a:ext cx="1" cy="961547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Прямоугольник: скругленные углы 53">
            <a:extLst>
              <a:ext uri="{FF2B5EF4-FFF2-40B4-BE49-F238E27FC236}">
                <a16:creationId xmlns:a16="http://schemas.microsoft.com/office/drawing/2014/main" xmlns="" id="{15E443BD-46F3-8B96-2291-B509B4DDB22D}"/>
              </a:ext>
            </a:extLst>
          </p:cNvPr>
          <p:cNvSpPr/>
          <p:nvPr/>
        </p:nvSpPr>
        <p:spPr>
          <a:xfrm>
            <a:off x="114096" y="3506686"/>
            <a:ext cx="1460109" cy="541423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Получение данных</a:t>
            </a:r>
          </a:p>
        </p:txBody>
      </p:sp>
      <p:sp>
        <p:nvSpPr>
          <p:cNvPr id="55" name="Прямоугольник: скругленные углы 54">
            <a:extLst>
              <a:ext uri="{FF2B5EF4-FFF2-40B4-BE49-F238E27FC236}">
                <a16:creationId xmlns:a16="http://schemas.microsoft.com/office/drawing/2014/main" xmlns="" id="{D898978F-E33B-9CCF-9D2A-B89454C53EDD}"/>
              </a:ext>
            </a:extLst>
          </p:cNvPr>
          <p:cNvSpPr/>
          <p:nvPr/>
        </p:nvSpPr>
        <p:spPr>
          <a:xfrm>
            <a:off x="1884374" y="3700217"/>
            <a:ext cx="1945696" cy="721483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Исследование моделей нейронных сетей</a:t>
            </a:r>
          </a:p>
        </p:txBody>
      </p:sp>
      <p:sp>
        <p:nvSpPr>
          <p:cNvPr id="57" name="Прямоугольник: скругленные углы 56">
            <a:extLst>
              <a:ext uri="{FF2B5EF4-FFF2-40B4-BE49-F238E27FC236}">
                <a16:creationId xmlns:a16="http://schemas.microsoft.com/office/drawing/2014/main" xmlns="" id="{4D2B53BC-3361-D14B-0728-EBDF327189BE}"/>
              </a:ext>
            </a:extLst>
          </p:cNvPr>
          <p:cNvSpPr/>
          <p:nvPr/>
        </p:nvSpPr>
        <p:spPr>
          <a:xfrm>
            <a:off x="2130190" y="2078674"/>
            <a:ext cx="1460109" cy="541423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Обработка изображений</a:t>
            </a:r>
          </a:p>
        </p:txBody>
      </p:sp>
      <p:sp>
        <p:nvSpPr>
          <p:cNvPr id="61" name="Прямоугольник: скругленные углы 60">
            <a:extLst>
              <a:ext uri="{FF2B5EF4-FFF2-40B4-BE49-F238E27FC236}">
                <a16:creationId xmlns:a16="http://schemas.microsoft.com/office/drawing/2014/main" xmlns="" id="{28846034-7B8F-DD6F-D0FC-BB8B1DF31646}"/>
              </a:ext>
            </a:extLst>
          </p:cNvPr>
          <p:cNvSpPr/>
          <p:nvPr/>
        </p:nvSpPr>
        <p:spPr>
          <a:xfrm>
            <a:off x="5671780" y="3027698"/>
            <a:ext cx="1546438" cy="536219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Корректировки в данных</a:t>
            </a:r>
          </a:p>
        </p:txBody>
      </p:sp>
      <p:sp>
        <p:nvSpPr>
          <p:cNvPr id="68" name="Прямоугольник: скругленные углы 67">
            <a:extLst>
              <a:ext uri="{FF2B5EF4-FFF2-40B4-BE49-F238E27FC236}">
                <a16:creationId xmlns:a16="http://schemas.microsoft.com/office/drawing/2014/main" xmlns="" id="{CBD503C7-A657-A59D-C29E-C167900781F6}"/>
              </a:ext>
            </a:extLst>
          </p:cNvPr>
          <p:cNvSpPr/>
          <p:nvPr/>
        </p:nvSpPr>
        <p:spPr>
          <a:xfrm>
            <a:off x="4216922" y="5210194"/>
            <a:ext cx="2495109" cy="925211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/>
              <a:t>Создание прототипа</a:t>
            </a:r>
          </a:p>
        </p:txBody>
      </p:sp>
      <p:pic>
        <p:nvPicPr>
          <p:cNvPr id="10" name="Рисунок 9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D152093D-1B1C-E432-F3A6-1264B94138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28803" y="2319478"/>
            <a:ext cx="622233" cy="622233"/>
          </a:xfrm>
          <a:prstGeom prst="rect">
            <a:avLst/>
          </a:prstGeom>
        </p:spPr>
      </p:pic>
      <p:sp>
        <p:nvSpPr>
          <p:cNvPr id="45" name="Прямоугольник: скругленные углы 44">
            <a:extLst>
              <a:ext uri="{FF2B5EF4-FFF2-40B4-BE49-F238E27FC236}">
                <a16:creationId xmlns:a16="http://schemas.microsoft.com/office/drawing/2014/main" xmlns="" id="{F965B442-82CA-31F6-DE71-17263BF5EF50}"/>
              </a:ext>
            </a:extLst>
          </p:cNvPr>
          <p:cNvSpPr/>
          <p:nvPr/>
        </p:nvSpPr>
        <p:spPr>
          <a:xfrm>
            <a:off x="4251396" y="3027698"/>
            <a:ext cx="1332583" cy="536219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Анализ результатов</a:t>
            </a:r>
          </a:p>
        </p:txBody>
      </p: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xmlns="" id="{398ACE97-AF2F-BFB6-CBD3-EC97518A4CA3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102036" y="2630595"/>
            <a:ext cx="472169" cy="0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xmlns="" id="{4E490C13-A877-E3F5-B71B-422B91176C1B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135416" y="2630594"/>
            <a:ext cx="493387" cy="1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>
            <a:extLst>
              <a:ext uri="{FF2B5EF4-FFF2-40B4-BE49-F238E27FC236}">
                <a16:creationId xmlns:a16="http://schemas.microsoft.com/office/drawing/2014/main" xmlns="" id="{880586AA-ED5C-E2D7-4BB0-326F997F0BD7}"/>
              </a:ext>
            </a:extLst>
          </p:cNvPr>
          <p:cNvCxnSpPr>
            <a:cxnSpLocks/>
            <a:stCxn id="10" idx="3"/>
            <a:endCxn id="4" idx="1"/>
          </p:cNvCxnSpPr>
          <p:nvPr/>
        </p:nvCxnSpPr>
        <p:spPr>
          <a:xfrm>
            <a:off x="5251036" y="2630595"/>
            <a:ext cx="918350" cy="14402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Номер слайда 12">
            <a:extLst>
              <a:ext uri="{FF2B5EF4-FFF2-40B4-BE49-F238E27FC236}">
                <a16:creationId xmlns:a16="http://schemas.microsoft.com/office/drawing/2014/main" xmlns="" id="{7F6DF492-1A20-E738-4767-F51600399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 dirty="0"/>
          </a:p>
        </p:txBody>
      </p:sp>
      <p:sp>
        <p:nvSpPr>
          <p:cNvPr id="2" name="Дата 11">
            <a:extLst>
              <a:ext uri="{FF2B5EF4-FFF2-40B4-BE49-F238E27FC236}">
                <a16:creationId xmlns:a16="http://schemas.microsoft.com/office/drawing/2014/main" xmlns="" id="{C0D24B25-74F6-D197-A4F2-F68D6037B7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xmlns="" id="{95DC495C-1422-7BE2-1F19-FFB72A581C15}"/>
              </a:ext>
            </a:extLst>
          </p:cNvPr>
          <p:cNvSpPr/>
          <p:nvPr/>
        </p:nvSpPr>
        <p:spPr>
          <a:xfrm>
            <a:off x="7306020" y="1042720"/>
            <a:ext cx="2561211" cy="348550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Этап 2</a:t>
            </a:r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  <a:p>
            <a:pPr algn="ctr"/>
            <a:endParaRPr lang="ru-RU" sz="1400" dirty="0"/>
          </a:p>
        </p:txBody>
      </p:sp>
      <p:pic>
        <p:nvPicPr>
          <p:cNvPr id="17" name="Рисунок 16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B0120E8C-6F85-89C6-3309-DB64DB2D9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3402" y="1423383"/>
            <a:ext cx="622233" cy="622233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28CEB990-24AE-7BFD-CE98-DD5BD6720B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3401" y="3007163"/>
            <a:ext cx="622233" cy="622233"/>
          </a:xfrm>
          <a:prstGeom prst="rect">
            <a:avLst/>
          </a:prstGeom>
        </p:spPr>
      </p:pic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xmlns="" id="{14C79203-4CD9-42B1-3EEB-566697BCA041}"/>
              </a:ext>
            </a:extLst>
          </p:cNvPr>
          <p:cNvSpPr/>
          <p:nvPr/>
        </p:nvSpPr>
        <p:spPr>
          <a:xfrm>
            <a:off x="7621669" y="3706585"/>
            <a:ext cx="1945696" cy="721483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Исследование моделей нейронных сетей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xmlns="" id="{48D9762D-74DF-C010-E48E-1F35ED65EAF9}"/>
              </a:ext>
            </a:extLst>
          </p:cNvPr>
          <p:cNvSpPr/>
          <p:nvPr/>
        </p:nvSpPr>
        <p:spPr>
          <a:xfrm>
            <a:off x="7867485" y="2085042"/>
            <a:ext cx="1460109" cy="541423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Обработка изображений</a:t>
            </a:r>
          </a:p>
        </p:txBody>
      </p:sp>
      <p:pic>
        <p:nvPicPr>
          <p:cNvPr id="39" name="Рисунок 38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07D04E8B-FAB5-5DF8-FEA2-9E6D219C21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7731" y="2333879"/>
            <a:ext cx="622233" cy="622233"/>
          </a:xfrm>
          <a:prstGeom prst="rect">
            <a:avLst/>
          </a:prstGeom>
        </p:spPr>
      </p:pic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xmlns="" id="{9DA3A6DF-0B2E-9CDA-DB5E-188A82677AA5}"/>
              </a:ext>
            </a:extLst>
          </p:cNvPr>
          <p:cNvSpPr/>
          <p:nvPr/>
        </p:nvSpPr>
        <p:spPr>
          <a:xfrm>
            <a:off x="10112555" y="3041638"/>
            <a:ext cx="1332583" cy="536219"/>
          </a:xfrm>
          <a:prstGeom prst="roundRect">
            <a:avLst/>
          </a:prstGeom>
          <a:solidFill>
            <a:srgbClr val="0066DE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Анализ результатов</a:t>
            </a:r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xmlns="" id="{942E6DD2-B96A-E6AE-E733-07960058127D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867229" y="2644996"/>
            <a:ext cx="600502" cy="0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xmlns="" id="{A509FBC9-4516-094B-B464-63723EF2217A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6791619" y="2644995"/>
            <a:ext cx="514401" cy="2"/>
          </a:xfrm>
          <a:prstGeom prst="straightConnector1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Соединитель: изогнутый 51">
            <a:extLst>
              <a:ext uri="{FF2B5EF4-FFF2-40B4-BE49-F238E27FC236}">
                <a16:creationId xmlns:a16="http://schemas.microsoft.com/office/drawing/2014/main" xmlns="" id="{B8484BFF-2242-54B1-2DCE-72FBE36FAD2E}"/>
              </a:ext>
            </a:extLst>
          </p:cNvPr>
          <p:cNvCxnSpPr>
            <a:cxnSpLocks/>
            <a:stCxn id="41" idx="2"/>
            <a:endCxn id="68" idx="3"/>
          </p:cNvCxnSpPr>
          <p:nvPr/>
        </p:nvCxnSpPr>
        <p:spPr>
          <a:xfrm rot="5400000">
            <a:off x="7697968" y="2591920"/>
            <a:ext cx="2094943" cy="4066816"/>
          </a:xfrm>
          <a:prstGeom prst="curvedConnector2">
            <a:avLst/>
          </a:prstGeom>
          <a:ln w="635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525225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F79BA0B-FD7E-7291-0EFD-D794EFECE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F7D95235-B966-D04F-C7A2-FA91883E5E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5835" y="425579"/>
            <a:ext cx="9258300" cy="690563"/>
          </a:xfrm>
        </p:spPr>
        <p:txBody>
          <a:bodyPr/>
          <a:lstStyle/>
          <a:p>
            <a:r>
              <a:rPr lang="ru-RU" dirty="0"/>
              <a:t>Принцип работы программного аппаратного комплекса</a:t>
            </a:r>
          </a:p>
        </p:txBody>
      </p:sp>
      <p:sp>
        <p:nvSpPr>
          <p:cNvPr id="100" name="Номер слайда 12">
            <a:extLst>
              <a:ext uri="{FF2B5EF4-FFF2-40B4-BE49-F238E27FC236}">
                <a16:creationId xmlns:a16="http://schemas.microsoft.com/office/drawing/2014/main" xmlns="" id="{7158E1D5-FE70-5553-C345-7344AF7BA79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 dirty="0"/>
          </a:p>
        </p:txBody>
      </p:sp>
      <p:sp>
        <p:nvSpPr>
          <p:cNvPr id="9" name="Дата 11">
            <a:extLst>
              <a:ext uri="{FF2B5EF4-FFF2-40B4-BE49-F238E27FC236}">
                <a16:creationId xmlns:a16="http://schemas.microsoft.com/office/drawing/2014/main" xmlns="" id="{184A8107-13F1-02C0-A92E-E239C7DA156F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4500C7-D0BA-17D6-F9CC-D40CE28C410C}"/>
              </a:ext>
            </a:extLst>
          </p:cNvPr>
          <p:cNvSpPr txBox="1"/>
          <p:nvPr/>
        </p:nvSpPr>
        <p:spPr>
          <a:xfrm>
            <a:off x="439294" y="1381641"/>
            <a:ext cx="63744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Наш комплекс выполняет многоэтапный анализ флаконов для выявления дефектов:</a:t>
            </a:r>
          </a:p>
          <a:p>
            <a:pPr algn="just"/>
            <a:r>
              <a:rPr lang="en-US" dirty="0">
                <a:solidFill>
                  <a:srgbClr val="FFFFFF"/>
                </a:solidFill>
                <a:latin typeface="Century Gothic" panose="020B0502020202020204" pitchFamily="34" charset="0"/>
              </a:rPr>
              <a:t>1. </a:t>
            </a:r>
            <a:r>
              <a:rPr lang="ru-RU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Мультиракурсная</a:t>
            </a:r>
            <a:r>
              <a:rPr lang="ru-RU" b="1" dirty="0">
                <a:solidFill>
                  <a:srgbClr val="FFFFFF"/>
                </a:solidFill>
                <a:latin typeface="Century Gothic" panose="020B0502020202020204" pitchFamily="34" charset="0"/>
              </a:rPr>
              <a:t> съемка </a:t>
            </a:r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– одновременная фиксация каждого флакона с 3-х сторон для полного охвата поверхности</a:t>
            </a:r>
          </a:p>
          <a:p>
            <a:pPr algn="just"/>
            <a:r>
              <a:rPr lang="en-US" dirty="0">
                <a:solidFill>
                  <a:srgbClr val="FFFFFF"/>
                </a:solidFill>
                <a:latin typeface="Century Gothic" panose="020B0502020202020204" pitchFamily="34" charset="0"/>
              </a:rPr>
              <a:t>2. </a:t>
            </a:r>
            <a:r>
              <a:rPr lang="ru-RU" b="1" dirty="0">
                <a:solidFill>
                  <a:srgbClr val="FFFFFF"/>
                </a:solidFill>
                <a:latin typeface="Century Gothic" panose="020B0502020202020204" pitchFamily="34" charset="0"/>
              </a:rPr>
              <a:t>Автоматическая обработка </a:t>
            </a:r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– подготовка изображений для анализа флаконов</a:t>
            </a:r>
          </a:p>
          <a:p>
            <a:pPr algn="just"/>
            <a:r>
              <a:rPr lang="en-US" dirty="0">
                <a:solidFill>
                  <a:srgbClr val="FFFFFF"/>
                </a:solidFill>
                <a:latin typeface="Century Gothic" panose="020B0502020202020204" pitchFamily="34" charset="0"/>
              </a:rPr>
              <a:t>3. </a:t>
            </a:r>
            <a:r>
              <a:rPr lang="ru-RU" b="1" dirty="0">
                <a:solidFill>
                  <a:srgbClr val="FFFFFF"/>
                </a:solidFill>
                <a:latin typeface="Century Gothic" panose="020B0502020202020204" pitchFamily="34" charset="0"/>
              </a:rPr>
              <a:t>AI-распознавание</a:t>
            </a:r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 – выявление производственных дефектов с помощью нейронных модулей</a:t>
            </a:r>
            <a:r>
              <a:rPr lang="en-US" dirty="0">
                <a:solidFill>
                  <a:srgbClr val="FFFFFF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n-US" dirty="0">
                <a:solidFill>
                  <a:srgbClr val="FFFFFF"/>
                </a:solidFill>
                <a:latin typeface="Century Gothic" panose="020B0502020202020204" pitchFamily="34" charset="0"/>
              </a:rPr>
              <a:t>4. </a:t>
            </a:r>
            <a:r>
              <a:rPr lang="ru-RU" b="1" dirty="0">
                <a:solidFill>
                  <a:srgbClr val="FFFFFF"/>
                </a:solidFill>
                <a:latin typeface="Century Gothic" panose="020B0502020202020204" pitchFamily="34" charset="0"/>
              </a:rPr>
              <a:t>Автоматизированная отбраковка </a:t>
            </a:r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– мгновенный сигнал для удаления дефектных образцов с конвейера</a:t>
            </a:r>
          </a:p>
          <a:p>
            <a:pPr algn="just"/>
            <a:r>
              <a:rPr lang="ru-RU" dirty="0">
                <a:solidFill>
                  <a:srgbClr val="FFFFFF"/>
                </a:solidFill>
                <a:latin typeface="Century Gothic" panose="020B0502020202020204" pitchFamily="34" charset="0"/>
              </a:rPr>
              <a:t>Система обеспечивает сквозной контроль качества без остановки производства.</a:t>
            </a:r>
            <a:endParaRPr lang="ru-RU" dirty="0"/>
          </a:p>
        </p:txBody>
      </p:sp>
      <p:pic>
        <p:nvPicPr>
          <p:cNvPr id="12" name="Рисунок 11" descr="Изображение выглядит как машина, Медицинское оборудование, инжиниринг, в помещении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21F9FE05-F572-1888-327E-FA160552A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99441" y="1903883"/>
            <a:ext cx="4841421" cy="363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4981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DFF88F3-435F-CF9C-272E-DA0379188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8F76940D-C72F-168C-5CFC-B8545F0597C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5835" y="425579"/>
            <a:ext cx="9258300" cy="690563"/>
          </a:xfrm>
        </p:spPr>
        <p:txBody>
          <a:bodyPr/>
          <a:lstStyle/>
          <a:p>
            <a:r>
              <a:rPr lang="ru-RU" dirty="0"/>
              <a:t>Датасет</a:t>
            </a:r>
          </a:p>
        </p:txBody>
      </p:sp>
      <p:sp>
        <p:nvSpPr>
          <p:cNvPr id="100" name="Номер слайда 12">
            <a:extLst>
              <a:ext uri="{FF2B5EF4-FFF2-40B4-BE49-F238E27FC236}">
                <a16:creationId xmlns:a16="http://schemas.microsoft.com/office/drawing/2014/main" xmlns="" id="{CE976B4A-8ED3-7692-1FDC-35225265BF4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 dirty="0"/>
          </a:p>
        </p:txBody>
      </p:sp>
      <p:sp>
        <p:nvSpPr>
          <p:cNvPr id="9" name="Дата 11">
            <a:extLst>
              <a:ext uri="{FF2B5EF4-FFF2-40B4-BE49-F238E27FC236}">
                <a16:creationId xmlns:a16="http://schemas.microsoft.com/office/drawing/2014/main" xmlns="" id="{08D1AB5A-6116-B05E-571D-B5E9378BD0B4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sp>
        <p:nvSpPr>
          <p:cNvPr id="3" name="AutoShape 2" descr="data:image/png;base64,iVBORw0KGgoAAAANSUhEUgAABdEAAAHwCAYAAABJ6iaKAAAAOnRFWHRTb2Z0d2FyZQBNYXRwbG90bGliIHZlcnNpb24zLjEwLjAsIGh0dHBzOi8vbWF0cGxvdGxpYi5vcmcvlHJYcgAAAAlwSFlzAAAPYQAAD2EBqD+naQAAoR9JREFUeJzs3XV4VGf6xvF7ZuKekIQYENytQA1ooe6+dTda6t262y512q13a/trqW67dW+pQKGF4hYkBIi728j5/UFJSbEEkrwj38915YLMTJJ7Askz5znveV6bZVmWAAAAAAAAAADANuymAwAAAAAAAAAA4K1oogMAAAAAAAAAsAM00QEAAAAAAAAA2AGa6AAAAAAAAAAA7ABNdAAAAAAAAAAAdoAmOgAAAAAAAAAAO0ATHQAAAAAAAACAHaCJDgAAAAAAAADADtBEBwAAgM/weDwqLS1Vdna26SgAAAAAAgRNdAAAAHi1wsJCXXvtterVq5dCQkKUlJSkIUOGqLq62nQ0AAAAAAGAJjr8wrp16zRlyhT16dNHYWFhiomJ0fjx4/Xkk0+qoaHBdDx0oszMTNlstu2+9e/fv9Vjq6qqdNNNN6l///4KDw9Xr169dNFFF2njxo2G0gNA4Gpr7V67dq3GjRunt99+W1OmTNGnn36qb775Rt99950iIyMNPgP8VVZWlq677jrtv//+CgsLk81mU05OznYfW1tbq2uvvVYZGRkKDQ3V4MGD9dxzz23zuIKCAt1yyy2aPHmyoqOjZbPZ9MMPP3TuEwEAP/Taa6/t8Lhpy9uwYcNMx4QfamvNl6RvvvlGEyZMUEREhOLj43XKKafs8LUE0NWCTAcA9tRnn32mv/3tbwoNDdW5556rYcOGqbm5WbNmzdKNN96o5cuX68UXXzQdE53kiSeeUG1tbavbNmzYoDvuuEOHHXZYy20ej0eHHnqoVqxYoalTp2rAgAFau3atnn32WX311VdauXKloqOjuzo+AASk9tTuKVOmKCQkRHPnzlV6errh5NiZOXPm6F//+peGDBmiwYMHa9GiRdt9nNvt1uGHH6758+friiuuUP/+/fXVV19p6tSpqqio0G233dby2KysLD300EPq37+/hg8frjlz5nTRswEA/3Tfffepd+/e29z+j3/8w0Aa+Lv21PxPP/1Uxx9/vPbaay89+OCDqq6u1pNPPqkJEyZo4cKFSkpKMvhMAEkW4MOys7OtqKgoa9CgQVZ+fv42969Zs8Z64oknDCSDSffff78lyZo9e3bLbbNnz7YkWU8//XSrx77yyiuWJOuDDz7o6pgAEJDaU7vnz59vSbK+/vrrro6J3VBWVmZVV1dblmVZjzzyiCXJWr9+/TaPe/fddy1J1ssvv9zq9pNPPtkKCwuzioqKWm6rrq62ysrKLMuyrPfee8+SZM2cObPTngMA+KtXX33VkmTNmzdvu/cfeOCB1tChQ7s4Ffxde2r+kCFDrH79+llNTU0tty1atMiy2+3W9ddf32WZgR1hnAt82sMPP6za2lq9/PLLSk1N3eb+fv366Zprrml5f+tL1RwOh9LT03XppZeqsrKy1cc1NTXp7rvvVr9+/RQaGqoePXropptuUlNTU6vH2Ww2XXnllZoxY4YGDhyosLAwjRkzRj/99FPLYxoaGjRo0CANGjSo1eXp5eXlSk1N1f777y+3261XX31VNptNCxcu3OZ5/POf/5TD4VBeXt4Ovxf33HOPbDZbq9tmzpyp0NBQXXbZZa1uX7hwoY488kjFxMQoKipKBx98sObOnbvdzztp0qTtXur32muv7TDLFluPWrHb7UpJSdFpp522zfiUuro6/f3vf1ePHj0UGhqqgQMH6tFHH5VlWbv8Gtvz5ptvqnfv3tp///1bbtsyN7d79+6tHrvl/014ePhufS0AQPu0p3bPnTtXYWFhWrdunYYOHarQ0FClpKRoypQpKi8v3+Zj33vvPY0ZM0bh4eFKTEzU2WefvU3tPP/885WZmdnqtjfeeEN2u10PPvigJFGTd7MmJyQktOmqrp9//lmSdPrpp7e6/fTTT1djY6M++uijltuio6OVkJCwy88JAOh4LpdL999/v/r27avQ0FBlZmbqtttu2+a4WJJycnJ2OCZmZ+M4LMtSZmamjj/++G3ua2xsVGxsrKZMmSJJ+uGHH3b4NWbNmtXqY3c09vOvI8GeffbZltcYaWlpuuKKK7bpD2ypvyeccMI2GadMmdLmUTiZmZk6//zzW9126aWXKiwsbLdySTv/vu/KX7+foaGhGjBggKZNm7ZN3W/P65WttbXml5eXa8WKFTrxxBMVEhLS8riRI0dq8ODBevvtt3f5tYDOxjgX+LRPPvlEffr0adUs3ZUTTzxRJ510klwul+bMmaMXX3xRDQ0Nev311yVtHvtx3HHHadasWbr00ks1ePBgLV26VNOnT9fq1av14Ycftvp8P/74o9555x1dffXVCg0N1bPPPqsjjjhCv/32m4YNG6bw8HD95z//0fjx43X77bfr8ccflyRdccUVqqqq0muvvSaHw6FTTjlFV1xxhWbMmKHRo0e3+hozZszQpEmT2nUZ++LFi3XCCSfoqKOO0jPPPNNy+/LlyzVx4kTFxMTopptuUnBwsF544QVNmjRJP/74o/bZZ59tPtegQYN0++23S5JKS0t13XXXtTnHxIkTdemll8rj8WjZsmV64oknlJ+f31JMLcvScccdp5kzZ+qiiy7SqFGj9NVXX+nGG29UXl6epk+f3uavJW0u7itXrmzJu8XYsWMVGRmpO++8UwkJCRo4cKDWrl2rm266SePGjdMhhxzSrq8DANg97andZWVlamxs1OWXX66DDjpIl112mdatW6dnnnlGv/76q3799VeFhoZK2jzr9YILLtC4ceM0bdo0FRUV6cknn9Ts2bO1cOFCxcXFbfdrfP3117rwwgt15ZVX6pZbbpEkanIH1eQdaWpqksPhaHWQLEkRERGSpN9//12XXHJJh3wtAMDuu/jii/Wf//xHp5xyiv7+97/r119/1bRp07Ry5Ur973//2+7HnHHGGTrqqKMkSZ9//rneeuutnX4Nm82ms88+Ww8//LDKy8tbnTj95JNPVF1drbPPPrvVx1x99dUaN25cq9sGDhy4zefeUvckaeXKlfrnP//Z6v577rlH9957rw455BBdfvnlysrK0nPPPad58+Zp9uzZCg4ObnlsWFiYPvvsMxUXFys5OVnS5gVz77zzjsLCwnb6HHfk7rvv1ssvv6x33nlHkyZN2q1cW1x66aWaOHGiJOmDDz7Y4b/P9tx2220aPHhwy/O57bbblJycrIsuukjS7r1e2aKtNX/LiZntLW6LiIjQ8uXLVVhYqJSUlDY/L6DDmVwGD+yJqqoqS5J1/PHHt/ljJFl33313q9v2339/a8iQIS3vv/7665bdbrd+/vnnVo97/vnntxkRIsmSZM2fP7/ltg0bNlhhYWHWiSee2Orjb731Vstut1s//fRTy+XIfx01c8YZZ1hpaWmW2+1uuW3BggWWJOvVV1/d6XO7++67rS0/0jk5OVZqaqo1YcIEq6GhodXjTjjhBCskJMRat25dy235+flWdHS0dcABB2zzecePH29Nnjy55f3169e3KY9lWVavXr2s8847r9VtZ555phUREdHy/ocffmhJsh544IFWjzvllFMsm81mrV27dpdfZ2t///vfLUnWihUrtrnv008/tVJTU1v+3SRZhx9+uFVTU9OurwEA2D3trd1batvBBx9suVyultu3XJL+1FNPWZZlWc3NzVZycrI1bNiwVnXv008/tSRZd911V8tt5513ntWrVy/LsjaPi4mKirL+9re/taq9lkVN3tru1OSdjXN57LHHLEnbvNa65ZZbLEnWMcccs93PyTgXANh97R3nsmjRIkuSdfHFF7d63A033GBJsr7//vtWt69evdqSZD366KMtt+2sFmwtKyvLkmQ999xzrW4/7rjjrMzMTMvj8ViWZVkzZ860JFnvvffeLp9venq6dcEFF7S8v+Vjt9SQ4uJiKyQkxDrssMNa1fqnn37akmS98sorLbdt+d6MGDGi1fN7/fXXrYyMDGvixIltGoWzdS1+4YUXWr2W2aI9uSxr8xg8SdZ//vOfltu2fh2yM3/9nliWZTU2Nlp2u92aOnVqy23tfb2ytbbWfLfbbcXFxVkHH3xwq8eVlpZakZGR2/RdABMY5wKftWU8R3s3g6yvr1dpaakKCwv1/vvva/HixTr44INb7n/vvfc0ePBgDRo0SKWlpS1vBx10kKTNl2Nvbb/99tOYMWNa3u/Zs6eOP/54ffXVV3K73S2333PPPRo6dKjOO+88TZ06VQceeKCuvvrqVp/r3HPPVX5+fquvMWPGDIWHh+vkk09u0/MrKyvT4YcfrujoaH388cetzoq73W59/fXXOuGEE9SnT5+W21NTU3XmmWdq1qxZLd/XLZqbm1tW+e2OpqYmlZaWqri4WN98842+//77Vt/vzz//XA6HY5vvxd///ndZlqUvvviizV/L4/Ho7bff1ujRozV48OBt7k9KStLo0aP1j3/8Qx9++KHuuece/fzzz7rgggt2+/kBANpud2v39ddfL4fD0fL+Oeeco+7du+uzzz6TJM2fP1/FxcWaOnVqq7p39NFHa9CgQS2P21p2draOPvpojRo1Sq+//rrs9tYvi6nJf9qdmrwzZ555pmJjY3XhhRfqm2++UU5Ojl588UU9++yzktRq/B0AwIzPP/9c0uYavLW///3vkrRNbW1sbJSk3VqVPWDAAO2zzz6aMWNGy23l5eX64osvdNZZZ7VpNMlf7apmfvvtt2pubta1117b6jXAJZdcopiYmO2+drjgggv06quvtrz/6quv6rzzztvmNcSufPTRR5o6dapuvPFGXXnllXuUq7m5WZL26PVBVVWVSktLtXHjRj388MPyeDwt/Y/deb2ytbbWfLvdrilTpui7777TrbfeqjVr1uj333/Xqaee2vIceX0A02iiw2fFxMRIkmpqatr1cY888oiSkpKUmpqqU045RRMnTtRDDz3Ucv+aNWu0fPlyJSUltXobMGCAJKm4uLjV5+vfv/82X2PAgAGqr69XSUlJy20hISF65ZVXtH79etXU1LTMW93aoYceqtTU1JYXDx6PR2+99ZaOP/74NjccjjnmGGVlZamysnKbOWYlJSWqr6/f7qVugwcPlsfj0aZNm1rdXllZqaioqB1+vdraWhUWFra8bf2cJentt99WUlKSunfvrsMOO0w9evTQSy+91HL/hg0blJaWts3z29IE37BhQ5uet7R5tE5eXp7OOuusbe7Lzs7W5MmTdeGFF+q2227T8ccfr7vvvlvPPvus/vvf/3ZYYwAAsGPtrd1b6uSgQYNa3e5wONS/f/+WGatbasX26tugQYO2qSV1dXU6/PDDVVRUpPLy8u0enFOTW+fZcn9HSElJ0ccff6ympiYddthh6t27t2688UY99dRTkrTT5wgA6BobNmyQ3W5Xv379Wt2ekpKiuLi4bWpCaWmpJCk2Nna3vt65556r2bNnt3ze9957T06nU+ecc85ufb6qqqqd1pMdvXYICQlRnz59tlvzzjrrLK1evVq//fabcnJy9MMPP2wz43xXFi1apDPOOENut3u7+7u0N9eWOek7e64lJSWtXh/U1ta2uv+EE05QUlKSevXqpXvuuUd33HFHy4KB3Xm9srX21Pz77rtPF110kR5++GENGDBAY8eOVVBQUMtYGV4fwDSa6PBZMTExSktL07Jly9r1ceecc46++eYbffXVV3ruuee0ZMkSHXPMMS0Htx6PR8OHD9c333yz3bepU6fuduavvvpK0uaz9GvWrNnmfofDoTPPPFPvv/++GhsbNXPmTOXn528zA25nVq1apS+++EINDQ0tqwT2xK7mjj366KNKTU1tefvrbLrDDjus5Xv36quvqqamRpMnT+6Us8gzZsyQ3W7XGWecsc19r732mhobG3XMMce0uv24446TJM2ePbvD8wAAWmtv7e6sTZ9LS0vldDr1ySefKCsrS9OmTdvmMdTkznXAAQcoOztbCxcu1KxZs5SXl6d9991XkloWLgAAzGvrKvAtJ7b/unl3W51++ukKDg5uOXn9xhtvaOzYsdtt3u5KeXm5mpubO3x+dlJSko499li9+uqreu211zR+/PhtTjLsyuLFizVp0iQ9+uijeuWVV7bZULS9CgsLJWmnz3XcuHGtXh88+uijre5/9NFH9c033+jzzz/X3XffrYceekj33nvvHuXaWltrfkhIiF566SXl5+frp59+UlZWlr766itVVVVt94QO0NXYWBQ+7ZhjjtGLL76oOXPmaL/99mvTx/Tp06fVJpKxsbE688wzNXfuXO23337q27dvy4iXtrxg2F4zfPXq1YqIiFBSUlLLbUuWLNF9992nCy64QIsWLdLFF1+spUuXbnOm/txzz9Vjjz2mTz75RF988YWSkpJ0+OGHt+m5SdLHH3+siRMnatq0abryyit19tlnt1yqnZSUpIiICGVlZW3zcatWrZLdblePHj1absvNzVVNTc12R6NsnXfChAkt7/+14ZGamtrq+z1w4EDtv//++vDDD3XGGWeoV69e+vbbb1VTU9Nq5duqVaskSb169WrT825qatL777+vSZMmKS0tbZv7i4qKZFlWqxE7kuR0OiVt3nkeAND52lO7e/fuLUnKyspqdQmxx+PRmjVrWjb93FIrsrKyWi4/3iIrK2ubWhIREaEvv/xSgwYN0nXXXad//vOfOvXUU7epd9TkP/NIba/JbeVwODRq1KiW97/99ltJYrNvAPACvXr1aqm3W9eeoqIiVVZWblMT5s+fr6CgoFa/19sjISFBRx99tGbMmKGzzjpLs2fP1hNPPLFbn2vFihWStNOaufVrh61fYzQ3N2v9+vU7rEUXXnihzjrrLMXGxuqee+5pd7bhw4frvffeU3h4uN577z1deumlWrJkScsYnPbmWrFihWw2205PNsyYMaPVCfOtP68kjRkzpmVj0yOPPFJ5eXl66KGHdOedd7b79cqOtKfmd+/eXd27d5e0eZzMDz/8oH322YeV6DCOlejwaTfddJMiIyN18cUXq6ioaJv7161bpyeffHKnn2NLMdmyG/Spp56qvLw8/fvf/97uY+vq6lrdNmfOHC1YsKDl/U2bNumjjz7SYYcd1jK/1el06vzzz1daWpqefPJJvfbaayoqKtJ11123zdcYMWKERowYoZdeeknvv/++Tj/9dAUFtf1815YduadOnar9999fU6ZMaXmODodDhx12mD766KOWlQLS5hdCb775piZMmNByqb20+bJvSds0JLa25aTElrfx48fvNN9fv99HHXWU3G63nn766VaPmz59umw2m4488sg2Pe/PP/9clZWV2x3lIm0+w21Zlt59991Wt2/ZLX5LIwYA0LnaU7sPPvhghYaG6l//+pc8Hk/LY2bMmKGioqKWq4vGjh2r5ORkPf/88y31RZK++OILrVy5UkcffXSrr5GUlNQyIua+++5TRkaGLrnkkm1GrlCTN2tvTd4dJSUleuihhzRixAia6ADgBY466ihJ2qaR/fjjj0tSq9ra3Nysjz/+WAcddNAeNTrPOeccrVixQjfeeKMcDodOP/303fo8b7/9tkJCQlqdWP6rQw45RCEhIfrXv/7Vqv6//PLLqqqq2ua1wxZHHHGEIiMjVV5erlNPPbXd2fbaay9FRkbKbrfrpZdeUk5Oju67777dyuVyufT+++9r77333un3ffz48a1eH/y1if5XDQ0Ncrlccrlc7X690hbtqfmPPvqoCgoKOuSKPmBPsRIdPq1v37568803ddppp2nw4ME699xzNWzYMDU3N+uXX37Re++9t82MsiVLluiNN96QZVlat26d/vWvfykjI0Njx46VtLlwv/vuu7rssss0c+ZMjR8/Xm63W6tWrdK7776rr776quWxkjRs2DAdfvjhuvrqqxUaGtqyQcbWlz898MADWrRokb777jtFR0drxIgRuuuuu3THHXfolFNOaXmBssW5556rG264QZLaddn41mw2m1566SWNGjVKd999tx5++OGWLN98840mTJigqVOnKigoSC+88IKamppaHlNUVKS7775bL730kk4//fRtZtG2R3Z2tt544w1JUl5enp5++mnFxMS0rMQ79thjNXnyZN1+++3KycnRyJEj9fXXX+ujjz7Stddeq759+7bp68yYMUOhoaE73Ozt/PPP16OPPqopU6Zo4cKFGjp0qBYsWKCXXnpJQ4cO1YknnrjbzxEA0Hbtqd0JCQm64447dOedd+rwww/X8ccfr+zsbD399NMaOXKkLr74YklScHCwHnroIV1wwQU68MADdcYZZ6ioqEhPPvmkMjMzt3vSeovw8HC9+OKLOuSQQ/Tcc89tM7aNmtz2mlxVVdUy43TLmLSnn35acXFxiouLa7V52oEHHqj99ttP/fr1U2FhoV588UXV1tbq008/3WaDtgceeECStHz5cknS66+/rlmzZkmS7rjjjt3+fgAAdmzkyJE677zz9OKLL6qyslIHHnigfvvtN/3nP//RCSecoMmTJ0vafHx97733Kjc3V0cffXRLnZHUsthsyxVPW1YX78jRRx+tbt266b333tORRx6p5OTkdmVes2aN7r77br311lu65ZZbdtrcTUpK0q233qp7771XRxxxhI477jhlZWXp2Wef1bhx43ZY8x0Oh1auXCnLshQZGdmufH81bNgw3XzzzXrwwQd1+umna8SIEW3O9e233+rOO+/UkiVL9Mknn+xRjm+++Ua5ublyOp2aN2+eZsyYoeOOO04hISGS2vZ6ZWfaWvPfeOMNvf/++zrggAMUFRWlb7/9Vu+++64uvvjiNm/qDnQqC/ADq1evti655BIrMzPTCgkJsaKjo63x48dbTz31lNXY2NjyOEktbzabzUpJSbFOOukka+XKla0+X3Nzs/XQQw9ZQ4cOtUJDQ634+HhrzJgx1r333mtVVVW1+nxXXHGF9cYbb1j9+/e3QkNDrdGjR1szZ85seczvv/9uBQUFWVdddVWrr+Fyuaxx48ZZaWlpVkVFRav7CgoKLIfDYQ0YMKDN34O7777b2t6P9L333msFBQVZCxYsaLltwYIF1uGHH25FRUVZERER1uTJk61ffvml5f7Zs2db/fr1s+655x6rqamp1edbv369Jcl69dVXd5mpV69erb7niYmJ1mGHHWbNmTOn1eNqamqs6667zkpLS7OCg4Ot/v37W4888ojl8Xja9NyrqqqssLAw66STTtrp43Jzc60LL7zQ6t27txUSEmKlpqZal1xyiVVSUtKmrwMA6Dhtrd2WZVnPPPOMNWjQICs4ONjq3r27NWXKFKusrGybz/nOO+9Yo0ePtkJDQ62EhATrrLPOsnJzc1s95rzzzrN69eq1zcdecMEFVkxMzDaPpya3vSZvybO9t79+z6+77jqrT58+VmhoqJWUlGSdeeaZ1rp167b7eXf0OTmUAYC2e/XVVy1J1rx587Z7/4EHHmgNHTq01W1Op9O69957rd69e1vBwcFWjx49rFtvvbVVnd5S83b1tvUx8s5MnTrVkmS9+eab29w3c+ZMS5L13nvvbfdj33rrLWvYsGHWk08+uU3d2vKxf83x9NNPt3qNcfnll29zfL6970177t+iV69e1nnnndfqtsbGRmvQoEHWuHHjLJfL1eZcV111lXXAAQdYX3755TZfZ0evQ/5qy/dky1tQUJDVq1cv6+qrr97me7Cr1ys709aa/+uvv1oHHHCAFR8fb4WFhVkjR460nn/++Tb3BYDOZrOsv1y3CqDNbDabrrjiim0ue95TpaWlSk1N1V133aU777yzQz83AABoO2oyAAA7ds899+iHH37Y6QaZmZmZeu2111rmbu/Mddddp5dfflmFhYWKiIjouKAAsIeYiQ54oddee01ut1vnnHOO6SgAAAQ0ajIAAF2jsbFRb7zxhk4++WQa6AC8DjPRAS/y/fffa8WKFfrHP/6hE044QZmZmaYjAQAQkKjJAADs2ogRIxQcHLzTx5x44ok7nYdeXFysb7/9Vv/9739VVlama665pqNjAsAeY5wLsAc6epzLpEmT9Msvv2j8+PF64403lJ6e3iGfFwAAtA81GQCArvHDDz9o8uTJSk5O1p133tlqI2oA8BY00QEAAAAAAAAA2AFmogMAAAAAAAAAsAM00QEAAAAAAAAA2AGa6AAAAAAAAAAA7ABNdAAAAAAAAAAAdoAmOgAAAAAAAAAAO0ATHQAAAAAAAACAHaCJDgAAAAAAAADADtBEBwAAAAAAAABgB2iiAwAAAAAAAACwAzTRAQAAAAAAAADYAZroAAAAAAAAAADsAE10AAAAAAAAAAB2gCY6AAAAAAAAAAA7QBMdAAAAAAAAAIAdoIkOAAAAAAAAAMAO0EQHAAAAAAAAAGAHaKIDAAAAAAAAALADNNEBAAAAAAAAANgBmugAAAAAAAAAAOwATXQAAAAAAAAAAHaAJjoAAAAAAAAAADtAEx0AAAAAAAAAgB2giQ4AAAAAAAAAwA7QRAcAAAAAAAAAYAdoogMAAAAAAAAAsAM00QEAAAAAAAAA2AGa6AAAAAAAAAAA7ABNdAAAAAAAAAAAdoAmOgAAAAAAAAAAO0ATHQAAAAAAAACAHaCJDgAAAAAAAADADtBEBwAAAAAAAABgB2iiAwAAAAAAAACwAzTRAQAAAAAAAADYAZroAAAAAAAAAADsAE10AAAAAAAAAAB2gCY6AAAAAAAAAAA7EGQ6AIA952pwydngluWy5HFbstweeZyWPG6PLLel3LRQBdmkILtNwTabgmy2ze/bbIp02BXh4HwaAABdzd3sVlOVU64Gtyy3JcvzRx33WMpND5XDtnnFi+OP2h0dZFd8kEPBdpvp6AAABKTmWqeaa1yy/jjW3nz8vbl2b0prXbuD7TbFOOyKpXYDfoEmOuDFnHUu1Rc3bn4r+fPPhpKmVrc561w7/TwXP9Nvp/dHO+xKCw1SakiQ0kKDlfqXv6eFBiktJEhRQY6OfHoAAPid+uJGVW+qU82mOtUWNKipslnNVU41VW9+a65q3vz3Kqfcje4dfp6d1e5wu01xQQ7FBTkUH2zf6u8OpYcGqXdYiDLDg5UZFqyU0ODOeJoAAPgFj8uj6o11qs1vUFNFsxormtRY2azGiuY/3t/y9yY1VjrlcXp2+Ll2Vrsj7DbFBjkUG7S5bm/5e3JIkHqFBatnWLB6/fHWPSRINhtNd8Db0EQHDGuqalbZiiqVLKtURVa16gob/miUN8pZv+OD645U4/Yoq75ZWfXNO31clMP+R3M9SOmhwRoRFaqxMeHaKzpc8cE02AEA/s+yLNVsrFNVTp2qN9apJrdONRvrVZ1bp9rcerkaOr92N3gsNTS7VNC885Po0uaGe6+wYPUOD1HmH38OiQzV6OgwpdFgBwAEiOYapyrX1agyu1ZV6//4M7tWNbl18jitTv/69R5L9c0uFez8kFuSFGq3qUfo5oZ6ZniwBkeEakRUmEZGhyk5hDYeYAo/fUAX2rphXra8UqXLK1Wzqd50rDardXu0pqFZaxo2V/43i/68r094sMZEh2tsTLjGRIfRWAcA+IWa3DqVLqtUybJKlS6tVNmKSjXX7Lp57S0aPJZW1Tdr1XZOlCcHOzQqOkyjo8M1OjpMo6LC1D8iRHZWvwEAfJRlWapYU6OiBWUqX1mtyuwaVa2vVUNpk+lobdbksbS2oVlrG5qlitb3dQ8J0oiozU31zW+hGhoZxrgYoAvQRAc6ia83zNsru8Gp7Aan3iuubrmNxjoAwJc0VjSr8PcylS6tUOmySpUur1JTZRuWjPmoYqdbX5fX6evyupbbohx2jYgK1fjYCB2UEKmJcZGKZO8UAICXcjd7VLqsUoW/l6no9zIVLSxXc5XTdKxOU9Ts0jflLn2zVe0Ot9u0T0y4DoiP1AFxEdovNoJ9z4BOYLMsq/OvWwECgLvZo4LfSrXx+0LlzS5W9Ya6XX9QF9nVTPSu1C88RId3i9JxidGaFB+hEDvFHQBghsfpUdGCcuXNLlbe7GKVraySteNRp13KW2p3sM2mcTFhOig+UgfFR2m/2HCFcWAOADCkudap4oXlKvy9XEXzy1SyrHKne4x0JW+q3WOiw3TgH031CXERimF/M2CP0UQH9kBTZbM2/li0uXE+q3iXG3ya4i3F/K9iHHYd3i1KxyZG6+jEKCUEc3EMAKBzVWbXKG9WsfJml6hwXmmX7T/SXt5au8PsNu0XG6GD4iN1fFK0hkeFmY4EAPBz1RvrlPNNvjZ8U6CSpZWy3N7ZxvLW2u2wSeNjI3R8UrSOT4xR34gQ05EAn0QTHWinqpxabfy+UBu/L1TRwnKvLeBb89ZivrUthf24xGgdlxSt/hGhpiMBAPyA5bFUOL9M2Z/nadNPRarLbzAdqU18oXZLUv/wEJ2UHKOTk2M0LibcdBwAgJ8oz6pSztcFyvmmQBWrq3f9AV7AV2r3kMjQluPufWPCZWMvFKBNaKIDu2B5LBUtLG9pnFetrzUdqd18pZhvbWBESEth3z82gk3OAADtUrK0Qus+zdP6L/NUX9RoOk67+WLt7hkWrJOSonVycgy1GwDQLpZlqXhRhTZ8W6AN3xZ41XjUtvLF2t09JEjHJEbptORYHZwQSe0GdoImOrADpcsrtertHG34tkCNFb69qZgvFvOtJQY7dGJSjC7PiNfoaFa5AQC2r2JttbI/y1P253k+efC9NV+v3SkhQTolOUYXpcVpFLUbALADJUsqtObDTdrwbYHqi33vpPfWfL12Z4QG6ZyUOJ2XGqeBkVwZDvwVTXRgK64mt9Z/nqeVb61XyZJK03E6jK8X863tExOuqRkJOq17jELZlBQAAl5DeZNWv79R6z7J9ZnLvdvCn2r32OgwXZIerzO6xyqajc0AIOA5611a92muVr2do7IVVabjdBh/qt37xoTrvNQ4nd49VnHB1G5AookOSJKqN9Vp1ds5Wv3+RjVV+vaq8+3xp2K+RWKwQxekxunyjAT1DmdjFAAINCVLK7TijfVa/0We3M0e03E6nD/W7iiHXad1j9ElafHaJzbCdBwAQBcrz6rWqnfWa+3HuXLWukzH6XD+WLvD7DYdlxitS9PjdXBClOk4gFE00RGwLI+lTT8WaeVb65U3q1iW/x1/t/DHYr6FXdLh3aI0NSNBR3WLYoYbAPgxd7NH67/K04o31qtkcYXpOJ3Kn2u3JA2PCtUlafE6PzWO1ekA4MfczW5lf5GvVW/nqHhhuek4ncrfa/eIqFBd26ObzkyJ5apwBCSa6Ag4jRVNynpvg1a9s0G1efWm43QJfy/mW2SGBeuy9HhdlBavxJAg03EAAB2krqhBq97JUda7G9RQ2mQ6TpcIlNodF2TX5ekJurZnNyVTuwHAb1RvqtPKN9drzf82+eXV3tsTKLW7e0iQLk+P19SMBCVRuxFAaKIjYJQsqdDy17OV81W+X172vTOBUsy3CLXb9LfkGF2VkaC9uVwcAHxWxdpqLXputdZ/lS/LFVgvWQOtdofZbbowNU439kpUJmPaAMBnVW+o1cJnV2vdp7my3NRufxZmt+mslFhd16ObhkaFmY4DdDqa6PB75aur9fv0ldo4s9B0FGMCrZhv7djEaP2zb7KGUdQBwGdUrqvRwmeytP7LPL8et7YzgVq7g2zSqcmxuiUzUcOp3QDgMwK5eb5FoNZuSTq6W5Tu7ZOsMTHhpqMAnYbrLuC3avLqteBfq7Tuk00BewAO6ZPSGn1WWqNzUuN0X58k9QxjdRsAeKvK7Botena1sj/PpXYHKJclvVlUpTeLqnRUtyjd2TtJ+3JVGQB4LZrnkKTPymr1WVmtjk2M1j29k7QXzXT4IZro8DuNFU1a9NxqrXo7J+DGtmD7PJL+U1Cpt4uqdHl6vG7PTGJmOgB4kaqcWi18NkvZn+VxAI4Wn5fV6vOyWp2QFK1/9u2uwZGhpiMBAP5A8xzb80lpjT4prdGJSdF6oE+yhnBVGfwI41zgN5x1Li19da2WvbpOzjqX6TheJZAvK9ueaIddN/Tsput7dlNUkMN0HAAIWDW5dVr4dJbWfsIB+F9Ru1tz2KRzU+J0b59k9QgLNh0HAAJW9cY6LXwmi+b5dlC7W3PYpLNT4nRv7yT1Yr8T+AGa6PB57maPVr29XoteWKPGsibTcbwSxXz7koMduqN3kqakxyvEbjcdBwAChrPOpUXPZ2n5f7K5amwHqN3bF2636fqe3XRLr0ROhANAF3I1uLToudVa+uo6eZzU7u2hdm9fiM2m63p20529kxTp4LgbvosmOnyW5bG07tNcLfjXKtXk1puO49Uo5jvXOyxY9/dN1pndY2Wz2UzHAQC/ZVmW1nywUfOfWKmGEk587wy1e+dSQoJ0X58kXZQWLzu1GwA61fqv8vXrQ8tUl99gOopXo3bvXEZokB7pl6LTU2JNRwF2C010+KSC30o19x9LVZ5VbTqKT6CYt83IqDA9OSBFB8ZHmo4CAH6nZGmFfrlviUqXVpqO4hOo3W0zOjpM/x6UpjFsYAYAHa4qp1ZzHliqvFnFpqP4BGp320yKi9BTA1M1jHnp8DHsrAef4qx3ad6jK7TyrfUSp3/QwRbXNmryghxdkZGgB/t151IzAOgATVXNmj99pbLezZHF1d/oYAtrGrXP/GxdndFN9/dNpnYDQAdwNbi06PnVWvoKo1vQ8X6orNfo39bpiowE3dsnWbGMZ4OP4FUmfEbBr6X63/EztfJNGujoPJakp3PLNeLXtfqxos50HADwaWs+3Kj/HvmdVr1NAx2dx21J0zeVaejctfqitMZ0HADwaTlf5+u/R3+vxS+soYGOTuOypCc3lWvgnLV6o6DSdBygTViJDq/H6nOYkN3gZFU6AOym+pJGzbpjkTb9WGQ6CgLIhkanjlq8Uaclx+jJAanqHsqhDgC0VfWmOs25b4lyf2Z0C7pOUbNL56zI03+Lq/XCoDRqN7waXSF4NVafwyRWpQNA+63/Ml8fHDuTBjqMeae4WoPnrtXL+RWmowCAT1j1bo4+PH4mDXQY81FpjYb9ulbvFVWZjgLsEE10eCVnvUu/3LdEn58/WzWb6k3HQYDbsir9qqwC1bm5pBEAtqep2qkfbvhd3187T02VzabjIMBVuNy6eGW+jly0QcXNLtNxAMArNZQ26pvLf9XsuxbLWe82HQcBrtTp1qnLcnX60k0qc1K74X1oosPrsPoc3ohV6QCwY3mzi/XBsd9r3ae5pqMArXxZVqsRv67T12W1pqMAgFfJ+bZAHxw7UxtnFpqOArTyTnG1hs1dp09K2OcE3oUmOrwGq8/hC1iVDgB/cjW49Mt9i/XlxXNUX9RoOg6wXUXNLh2xaINuWFMop4cVGgACm6vRrVl3LdJ3V/6mxgquHIN3Kmx26bglG3XhijzVc9wNL0ETHV6hZGkFq8/hM7ZelT6vusF0HAAwojyrSv874QetfDOH2g2vZ0l6bGOZ9p+frbX1TabjAIARFWuq9dHfflTWuxtMRwHa5NWCSu0zL1urqd3wAjTRYdzajzfps7NnsfocPie7wakDfl+vNwoqTUcBgC617tNcfXL6z6rewHgr+Jb5NY0a/Vu2/kPtBhBgVr2do4/+9pMq1zAiA75lWV2Txv6WzaajMI4mOoyxPJZ+e2S5frxpgdxNXJ4D39TosXTOijzdtKZQHoulmAD8m8fl0dxpS/XDDb/L1cAGZPBNtW6Pzl+Rp3OX56qRS8QB+DlXo1szr5+v2fcslruR2g3fVOP26NRlubomq4DRbDCGJjqMaK5x6uvL5mrpy2tNRwE6xCMby3Ts4o2qdvHCFIB/aihr0hcX/KLl/8k2HQXoEK8XVumABTnKb3KajgIAnaKuqEGfnT1L2Z/nmY4CdIh/5ZbrgN/XK7eR2o2uRxMdXa4qp1Yfn/aTcn8qNh0F6FCfl9Vqn3nZWsO8NgB+pnhxuT486QcVziszHQXoUPOqGzRuXjZ7nADwO6XLK/XxqT+pdFml6ShAh5pb3aDRv63Tt+W1pqMgwNBER5fKnVWsj0/9SVXZ/LKDf1pV36y952Xr6zL+jwPwD6veydFnZ89WfVGj6ShAp8hvcumA39frrUJmrQLwD+u/ytdnZ8+idsNvlTrdOnLRBv07r9x0FAQQmujoMktfXauvp8xVczWX3cC/Vbo8OmrxBk3fWGo6CgDsNo/b0ux7Fmv23YvlcTI3Gv6t0WPpzOW5um1tkSz2OAHgwxY+l6Xvr53H3iXwey5LunRVgW6hdqOL0ERHp3M3u/XTrQv020PLZbn5xYbA4Lak69cU6YIVeWry0HwC4FtcjW59d/VvWvV2jukoQJeatqFUJy7ZpFr2OAHgY1xNbv1ww+9a8OQqicNuBJCHNpTq9GW5HHej09FER6eqL2nUZ+fM1pr/bTIdBTDitYJKTV6Qo0I2LQPgI5qqmvXlRb9o43eFpqMARnxUWqMJv+eoqMllOgoAtElDaaM+P3e21n2aazoKYMS7xdU6eMEGlTmp3eg8NNHRacpWVumjU35UyeIK01EAo+ZUbd60bFENm5YB8G51RQ369OxZKvqd+ZIIbItrGzXh9/Xa0NBsOgoA7FTFmmp9dOpPHHcj4M2uqte+89ZrbX2T6SjwUzTR0SmKF5fr8/PYhAzYIrfJpckLcvRbVb3pKACwXZXZNfrkjJ9VuabGdBTAK6xtaNaE39drVR0H4wC8U9mqKn1+7mzV5bNYB5A21+795q/XvGp+JtDxaKKjwxX+XqYvL5zDBqLAX1S6PDpk4QbNqqwzHQUAWilaWK5Pz/iZg3DgL3KbXJr4+3ot4GAcgJcpXVapL86brcYKrpgBtlbqdOuQBTmawwI2dDCa6OhQ+XNL9NUlc+SsYw4VsD01bo+OWLRR35fXmo4CAJKkjT8U6ssLf1FTFSe/ge0pdbo1eUGOfq7gJDgA71CypEJfULuBHap2e3TYwg3UbnQomujoMJt+KtLXU+bKVe82HQXwanVuj45evFFfljEyAYBZG78v1HdX/SZXA7Ub2Jlqt0eHL9qgz0up3QDMKlpQri8u/IUrv4FdqHV7dMSiDSxgQ4ehiY4OseH7An17xW9yN3lMRwF8QqPH0vGLN+njkmrTUQAEqNxZxfr+2nnyOC3TUQCf0OCxdMKSTXq/mNoNwIyCeaX66uJf5Kzlym+gLeo9lo5ZvFFfl9FIx56jiY49tumnIn1/zXx5nDTQgfZotiz9bWmuvmBVG4AuVvBrqb698je5m6ndQHs4LUtnLsvlajIAXS5/bom+vnSunFz5DbRLg8fScUs26jOOu7GHaKJjj+TPKdF3V/1GAx3YTc2WpZOWbuISMwBdpmhBmb6+fK7cjRyEA7uj2bJ00pJNzFkF0GVyfy7W15f9yvg1YDc1eTbX7k9ppGMP0ETHbiucX6Zvpv7KCBdgDzV6LB27eKNmVXIwDqBzlSyt0FeXsn8JsKca/rg8/PfqBtNRAPi53FnF+vaKXzn5DeyhZsvSqUs3aXZlveko8FE00bFbiheXb95ElDPhQIeo91g6atFG/VpFQQfQOcpWVenLi+cwRxXoIFs2G11R22g6CgA/VbaySt9fM4/xa0AHafhjAdsyajd2A010tFvpikp9dclcOes4CAc6Us0fu4cvrGFVG4COVbG2Wl9e8Iuaq5ymowB+pczp1qGLNii7odl0FAB+pja/Xl9fOofjbqCDVbjcOmLRBm1spHajfWiio13qihr0zZS5aq7mIBzoDJUuj45etFH5TfyMAegY9SWN+uqSuWqs4EAB6Az5TS4dsiCH2g2gwzRVO/XVlLmqL2kyHQXwS3lNLh22cIPKnJykQtvRREebuZrc+vaK3yjkQCcraHbphCWb1Ojmsk0Ae8bV6NY3U39VXQFXuACdaX2jU4cv3KAaF6MOAewZd7NH3131myrXsAEi0Jmy6pt11KKNquO4G21EEx1tNuv2RSpdVmk6BhAQ5lU36OJV+aZjAPBhlmXpx5sXqHRppekoQEBYVteks5bnyWNZpqMA8GE/375QBb+Wmo4BBITfqht08pJNcnqo3dg1muhok8X/XqN1n+aajgEElBmFVXp4Ay+gAeye359YqZyvOBkHdKVPSmt067oi0zEA+Kj501do3SccdwNd6avyWl29usB0DPgAmujYpY0/FOr36StMxwAC0q1ri/R5KZdyAmifNR9u1OIX1piOAQSkhzeU6f8KKk3HAOBjVr2TQ+0GDHk+r0L/zis3HQNejiY6dqpyXY1+uOF3WYyIAozwSDpjWa5W1bEXAYC2Kfy9TLPuXGw6BhDQLl2VrzlV9aZjAPARm34s0i/3LTEdAwhoV2YV6pdKajd2jCY6dqipqlnfTP1Vzlp2KwZMqnZ7dNzijap0slkZgJ2r3lin7678TR4nZ78Bk5o8lk5cskkbG5tNRwHg5ao31mnm3+fLcjOTGTCp2bJ08tJNym9ymo4CL0UTHdvlcVv6/rr5qt5QZzoKAElrGpp12rJNcrNZGYAdcNa79M3lc9VYQdMO8AZFzS4dt3iT6tyc1AKwfe5mt76/dh4L1wAvUdjs0olLNqnJQ+3GtmiiY7t+e2iZ8n8pMR0DwFa+Lq/TDWsKTccA4KXm3LdEletqTccAsJXFtY26aEWe6RgAvNSvDy5T2Yoq0zEAbOW36gZdtoqNRrEtmujYxur3N2j5/2WbjgFgO57YVK5X8ytMxwDgZdZ8tElrPtxkOgaA7XinuFovU7sB/MX6L/O08s0c0zEAbMdrBZV6elOZ6RjwMjTR0UrRgnLNvocNTQBvdtmqAjYrA9Cian2t5tzLRqKAN7s6q4BNwgG0qN5Yp5/vWGQ6BoCd+PuaIi2objAdA16EJjpaNNc4NfP6eWxGBni5ZsvSqUs3qcrFRqNAoHM3u/X9dfPkrOf3AeDN6j2WTl+Wy4xVAHI3ezTzOuagA96u2dpcu2s57sYfaKKjxdxpy1RX2Gg6BoA2yG1y6frVzEcHAt2vDy5X+apq0zEAtMHi2kbdsKbIdAwAhv320DKVLmcOOuAL1jQ060qOu/EHmuiQJG36qUhrPthoOgaAdniloFJfltWYjgHAkJyv87XyzfWmYwBoh6dzy/VRCSe+gEC1/qt8rZhB7QZ8yX8KKvV2ISe+QBMd2jzGZdadi0zHALAbLlmZz1gXIADV5NUzSxXwUReuyFduo9N0DABdrCa3TrPuWGg6BoDdMDWrgNoNmujYPMalvogxLoAvYqwLEHgsy9KPNy9QczUv5AFfVO5y6+zlufJYlukoALqIZVn68ZaFaq5hDjrgiypcbp2/Ik8WtTug0UQPcIxxAXwfY12AwLLqnRwVzS8zHQPAHvixsl7P5JabjgGgi2S9u4HaDfi47yrq9OQmancgo4kewBjjAvgPxroAgaGuqEHzHl1hOgaADnDrumLlNDSbjgGgk9WXNGreY9RuwB/cvq5I66ndAYsmegBjjAvgPxjrAgSGOfcvkbOWS8EBf1Dn9ujSVfmmYwDoZHMeWMoINsBP1HssTc0qMB0DhtBED1CMcQH8D2NdAP+2/qt8bfiWk2WAP/mmvE6v5leYjgGgk2z8vlA5X3GyDPAnX5bV6p2iKtMxYABN9ADEGBfAfzHWBfBPTdVOzX1giekYADrBDWuKVNLMFSaAv2mudeqX+xabjgGgE1y7upDj7gBEEz0AMcYF8F+MdQH807xHlqu+pMl0DACdoNzl1g1rqN2Av/n9iZWqK+S4G/BHhc0u3bK2yHQMdDGa6AEm92fGuAD+jrEugH8p+K1UWf/dYDoGgE70f4VVmlleZzoGgA5SvKhcK99cbzoGgE70Ql6F5lbVm46BLkQTPYB4nB79cv9S0zEAdIGrsgrl9FimYwDYQx6nR7PvXizx4wz4vcuz8uWidgM+z+P0aNZdi2V5TCcB0JksSZeuyue4O4DQRA8gq97boJqNrHABAsHahma9xEZlgM9bMWO9qtbXmo4BoAtk1Tfrhbxy0zEA7KGlr61Txepq0zEAdIGltU16OrfMdAx0EZroAcJZ79Ki57JMxwDQhe5fX6J6N0tgAF/VVNmshdRuIKDcu75E1WxUBvispspmLXlxtekYALrQA+tLVemkdgcCmugBYvn/rVMDG5IBAaWg2aUnNnFWHPBVC55epeYqp+kYALpQidOtB3NKTccAsJsWv7hGzTUu0zEAdKFyl1vTNpSYjoEuQBM9ADRWNGvJS2tNxwBgwMMbSlXu5IU84Guq1tdq5ds5pmMAMOCJTWXKbeQEGuBr6ooatGJGtukYAAz416ZybaJ2+z2a6AFg8Yur5ayliQYEoiqXR9NY0Qb4nPnTV8hysUkREIgaPJZuX1dkOgaAdlrwdJbcTYxSBAJRo8fSHdRuv0cT3c/VFjRo5ZvrTccAYNDTueWsaAN8SMnSCuV8XWA6BgCD3iis0qKaBtMxALRRZXaN1nyw0XQMAAa9UVilxTWNpmOgE9FE93MLn17F2XAgwDV6LN2zvth0DABtNO+xFaYjADDMI+mGNaxoA3zF70+ukuXmCjIgkHkk3byW2u3PaKL7scp1NVrz4SbTMQB4gdcKKrWyjs2FAW+XO6tYBXMZwQRA+q6iTl+X1ZqOAWAXNl9Blm86BgAv8FV5rb4tp3b7K5rofmz+9BWcDQcgSXJbYr4q4AMWPLXKdAQAXuQfOSWmIwDYhfnTV0ocdgP4wz3Z1G5/RRPdTxUvKteGbwtNxwDgRf5XUqNfq+pNxwCwAwXzSlWyuMJ0DABe5KfKev1SSe0GvFX+nBLl/0LDDMCfZlfVa1ZlnekY6AQ00f0U81QBbM8tzGgDvNaSl9aajgDAC03bQIMO8Fbzn1hpOgIALzQth/GM/ogmuh/Km12swnllpmMA8EI/VNbrG+arAl6nPKtauT9ykgvAtj4rrdXS2kbTMQD8RdGCcq4gA7Bdn5fVakkNtdvf0ET3Q8v+L9t0BABe7MlNnGQDvM2Sl9eYjgDAS1mSHmRFG+B1lv/fOtMRAHixBzdQu/0NTXQ/U5Nbp7yfWckGYMe+KKtVTkOz6RgA/lCbX6/sz/NMxwDgxd4prlI2tRvwGrUFDcr5tsB0DABe7F1qt9+hie5nVr6dI8tjOgUAb+aR9Hwel54C3mLZa+tkuSzTMQB4MbclPcKKNsBrrJiRTe0GsFPUbv9DE92PuJvdWvP+RtMxAPiAV/Ir1OThjBtgWlNls7L+u8F0DAA+4NWCShU1uUzHAAKeq8GlrPeo3QB2jdrtX2ii+5HsL/LVWMGlIgB2rcTp1ntF1aZjAAFvxYz1ctW7TccA4AOaPJZeLuBKMsC0NR9tUnOV03QMAD6gyWPppXxqt7+gie5HVr653nQEAD7kmdxy0xGAgOZxW1r1NrUbQNu9lFchy2KEBGCKZVla8Xq26RgAfMhL+dRuf0ET3U+ULq9UyWLObgFou7nVDVpY02A6BhCwcn8sUn1Jk+kYAHzI+kanvi6vMx0DCFh5s0pUua7WdAwAPiSH2u03aKL7iZVvsZINQPs9y2p0wJis95mnCqD9XsyjdgOmLH99nekIAHzQC9Ruv0AT3Q80VTuV/Vme6RgAfNCbhVWqcjGPGehqDaWN2vRjkekYAHzQx6U1KmxiHjPQ1Sqza5T7c7HpGAB80CelNSqgdvs8muh+YM3/NsrVQBMMQPvVeyy9ll9pOgYQcNZ8tEmWi9mIANrPZUmvFlSajgEEnNXvb5Qo3QB2g8uSXuG42+fRRPdxlmVpFaNcAOyB57i0DOhyq9/faDoC4DtKi6RpN0snjpeOGiNdfKKUtezP+3/+Rrr5ks33HzJMWrvKXNYuwiZlQNeyPJbWfZprOgYAH/ZSfoU81G6fRhPdx+XPKVFVDhsUANh9WfXN+q6cDZKArlK0oFxV2fzMAW1SUyVdc44UFCxNe156+SPpshuk6Jg/H9PYIA3bS7rkOnM5u1h2g1PfskkZ0GUKfi1VfVGj6RgAfFhOo1PfULt9WpDpANgzq97OMR0BgB94LrdCBydEmY4BBITVbCgKtN3br0hJKdKND/x5W2pG68ccetzmPwsDa4+g1woqdWg3ajfQFdZ+vMl0BAB+YEZhpQ6ndvssVqL7MGe9i03JAHSIz8pqVO/2mI4B+D1nnUvrvwisRh+wR+bMlAYMle67XjrlAGnKKdJn/zWdyit8UlqjJg+1G+hsrka3cr4uMB0DgB/4uLRGzdRun0UT3YflzS6Wu4kfPgB7rtFj6WtGugCdbuP3hXLWsxk40GYFudIn70jpPaVpL0jHniY9M036+iPTyYyrcXv0VRm1G+hsm34olLPOZToGAD9Q5fLoa0a6+Cya6D5s4/eFpiMA8CMfl9SYjgD4vQ3fsZINaBfLI/UfLF107eY/j/mbdNTJ0ifvmk7mFf5bXG06AuD3sr/INx0BgB95t6jKdATsJproPsryWIxyAdChPiutYbdwoBO5mz3K/bnYdAzAtyQkSb36tr6tZx+pmBNS0uaRLk4PtRvoLK4Gl3J/4rgbQMdhpIvvoonuo4oXVaixvNl0DAB+pNjp1q/VDaZjAH4rf24Jl4MD7TV0tLQpp/VtuRuk7qlG4nibSpdH3zKODeg0m34skquBMWwAOg4jXXwXTXQftXEmq28AdDxGugCdZ+N3jGED2u3kc6SVS6Q3X5TyNkrffSZ9/l/p+DP+fEx1lbR2lbRh3eb3N63f/H55qZnMXYyRLkDnWf8lo1wAdDxGuvgmmug+innoADrDx6U00YHOYFmWNn7PCXCg3QYNl+59Qvr+C+niE6QZz0uX3ywdfMyfj5kzU7rsFOn2qZvf/8eNm9//5B0TibvcR6U1cjHSBehwria3NjHKBUAnYKSLbwoyHQDtV72hVpXruGwTQMdbUdekdfXN6hsRYjoK4FdKllSovqTJdAzAN+07afPbjhx+wua3AFXmdGtmRZ0O7RZlOgrgV4p+L5OrnlEuADpelcujnyrrdUgCtduXsBLdB21gFTqATvRxKZeFAx2NUS4AOtMXZSywATpa/pzAGAkFwIxv2NPE59BE90GbZnJJGYDO80kpxRzoaBu+Y5QLgM7zXQW1G+ho+XNLTEcA4Me+YXNRn0MT3cc0VTWrcEGZ6RgA/NjPlXWqdHLpKtBRqjfVMYYNQKdaWtukkmaX6RiA32iqdqpseaXpGAD82KKaRpVSu30KTXQfs+mnIlkuNg4C0HlclvR5GRuMAh2l8DcuBwfQuSxJMytY0QZ0lILfSmWx5x+ATmRJ+o7a7VNoovuYjcxDB9AFPi6hiQ50lMLfy01HABAAvudAHOgwBXMY5QKg8zEX3bfQRPchlsdS3qxi0zEABIAvy2tlWVz1AnSEot8Zwwag833HbFWgwzAPHUBX+Jba7VNoovuQqpxaNdcwLwlA56tyebS6vtl0DMDn1Zc0qnoDL44BdL61Dc3a1Og0HQPwefXFjexlAqBLbGh0ak19k+kYaKMg0wHQdqVsbAKgC/1e06CBkaGmYwA+jVXoALrSd+W1Oj8t3nQMwKfl/+pfq9BnVnyhHyq/VJlr81XtaSE9dWy3UzU8aowkqbi5QO+VvKY1DSvlspwaFjlaZyRfqtigOIOpgcDxfXmd+kdw3O0LWInuQ0qXVZqOACCAzK9uNB0B8HmF82iiA+g6zEUH9lz+HP/aEDw+uJtOTjpHd/Z6THf0elSDIobr6bxpymvaqCZPo6bn3iPJpht63Kdbek6Ty3Lpqbx/yMPOqkCX+K26wXQEtBFNdB9SurzKdAQAAeT3Goo5sKcKWYkOoAv9yoE4sMcKfvWvJvqoqL01ImqsuoekKSUkXSclna1Qe5iyG7K0tmGlSp0lujDlamWEZiojNFMXplyjDY1rtap+qenoQECYx3G3z6CJ7iMsj6XyFZWmYwAIIAtrGtlcFNgDzTVOVayuNh0DQABZU9+sWpfbdAzAZzVWNKs2r950jE7jsdz6rfpnNVuN6hs+SE7LKZukIFtwy2OCbSGyyaY1DSvMBQUCyIq6JtW7ufLDFzAT3UdU5dTKWc8LYgBdp8a9eXNR5qIDu6doQbm4EhpAV7IkLapt1IS4SNNRAJ9UnuWfV3/nNuVo2oZb5LSaFWoP09S0W5QW2kPRjhiF2sP0ful/dGLiOZIsvV/yf/LIoypXhenYQEBwW5sXsI2PizAdBbvASnQfwaaiAExgpAuw+6jdAExYUMOeJsDuKvfTK8hSQtJ1V+Z03dbrYU2KO1KvFP5L+U2bFB0Uq8vSbtTi2nm6cs3pumrNmar31KlnaB/ZaBcBXWY+49h8AivRfQSbigIwYX51o85MMZ0C8E0Va2tMRwAQgBbSRAd2W0WWfzbRg2zB6h6SKknKDOunnMY1+rbiE52bMlVDI0drWp8XVOOqlsNmV4QjStevPV9JId0NpwYCx3wWr/kEmug+gk1FAZjASnRg91Wu8c8DcQDebQG1G9ht5X7aRP8rS5ZclrPVbdFBMZKklXVLVOOu0qiovU1EAwLSPFai+wSa6D6ATUUBmLJlc1GbzWY6CuBTPE6PqnJqTccAEIBW1DWpyeNRqJ1RDEB7WB7LL68ie7/kdQ2P3EsJwYlq9DTo1+qflVW/TNdm3C1JmlX1nVJDMhTtiNG6hiy9XfyyDok/Vikh6YaTA4FjdX2zql1uxQQ5TEfBTtBE9wFsKgrAFDYXBXZP1YZaeZyW6RgAApDLkpbWNmlsTLjpKIBPqcqplbvR/467a9yVerngCVW5KxRuj1RGaC9dm3G3hkaOkiQVNufpg5LXVeeuVWJwso7udooOjT/ObGggwFiSltU2aX82F/VqNNF9ABuTATDp95oGmuhAO1X64Uo2AL5jYU0DTXSgnSr8dFPR81Ou2un9pySdq1OSzu2iNAB2ZFU9TXRvxzV+PoBNRQGYNL+aDcqA9qpYTRMdgDlZ9c2mIwA+J1DmoQPwTln1TaYjYBdoovuA8lUUcwDmLKqliQ60V8VaajcAc9Y30EQH2ovjbgAmraqjdns7mug+oLaAXXoBmLOp0Wk6AuBz/HFjMgC+Yz21G2i3cj8d5wLAN6xmJbrXo4nuAxpKWAUKwJyCZpfpCIBP8bg8qt5YZzoGgADGSnSgfSyPpbpCFq8BMGd9o1OWZZmOgZ2gie7lmmudcjX43w7hAHxHndujGhe/h4C2qi9pkuXiBTAAcypdHlU6qd1AWzWUNslyU7sBmNPksZTXxAI2b0YT3cvVF7MKHYB5+RRzoM3qi1nJBsC89Y2sRgfaiuNuAN4gmyvJvBpNdC9HMQfgDRjpArQdtRuAN1jfwFx0oK2o3QC8AXuaeDea6F6unnnoALxAfhPFHGgrDsQBeANWswFtx3E3AG9QyHG3V6OJ7uUaitmdF4B5BYxzAdqMJjoAb8DmokDbUbsBeIMS9jPxajTRvVwdxRyAF8hnnAvQZhyIA/AGjGID2o7aDcAblFC7vRpNdC/XwGVlALwAK9GBtuNAHIA3KGU1G9Bm1G4A3qCY2u3VaKJ7OWazAfAGBcxmA9qMA3EA3qCMA3GgzTjuBuANWInu3WiiezkOxAF4A8a5AG1H7QbgDUqp3UCbUbsBeANmons3muhejnEuALwB41yAtrEsS01VXLkBwLxyFwfiQFt43JYay5tMxwAAVqJ7OZroXqy51ilnPS9+AZhX4/aoloNxYJfcjfycAPAOLkuqc3tMxwC8nrPWKYsfFQBeoMFjcdztxWiie7GGEs6GA/AeBZwVB3bJ1chROADvUc2BOLBL7mZqNwDvwZVk3osmuhdz1tOwAuA9alnNBuySu4kXvQC8R7WL2g3sisfJzwkA79HksUxHwA7QRPdilpsfHADew8WvJGCXXIxzAeBFqjkBDuwSTXQA3qSZJrrXCjIdADvm8aOVIzMrvtAPlV+qzFUsSUoL6alju52q4VFjJEnFzQV6r+Q1rWlYKZfl1LDI0Toj+VLFBsUZTA384eO3pU/ekYryN7/fq590zmXS3hM3v5+/UXrhUWnZQsnZLI2dIF11qxSfaC5zJ3BSzIFdcjf5T+0G4PsaaaIDu+SmiQ7AizRbHHd7K1aiezGPHy37jA/uppOTztGdvR7THb0e1aCI4Xo6b5rymjaqydOo6bn3SLLphh736Zae0+SyXHoq7x/ysMMLvEFSinTxddKz70rPviON3lu66yopZ63UUC/dfKlks0mPvCw98brkckp3XCl5/Ov/r4tiDuwS41wAeBMqN7BrHic/KQC8ByvRvRcr0b2YP41zGRW1d6v3T0o6Wz9UfqnshixVuspU6izRXb2mK9wRIUm6MOUaXbP2bK2qX6ohkSNNRAb+tN+k1u9feM3mlekrF0ulRZtXqD//XykyavP9N/1DOnF/aeGv0pj9ujxuZ6GJDuwa41wAeBMqN7BrjHMB4E1oonsvVqJ7MX9aib41j+XWb9U/q9lqVN/wQXJaTtkkBdmCWx4TbAuRTTataVhhLiiwPW63NPNzqbFBGjJKcjol2aTgkD8fExIq2ezSsgWmUnYKP/2VBHQoVqID8CaUbmDXGOcCwJswzsV7sRLdi/nTTHRJym3K0bQNt8hpNSvUHqapabcoLbSHoh0xCrWH6f3S/+jExHMkWXq/5P/kkUdVrgrTsYHNsldLV58lNTdL4RHSPU9KvfpKsfFSWLj00uObV6hblvTSE5LHLZWXmk7doZwUc2CXWIkOAIBvYSU6AG/CSnTvxUp0dJmUkHTdlTldt/V6WJPijtQrhf9SftMmRQfF6rK0G7W4dp6uXHO6rlpzpuo9deoZ2kc2/ovCW/ToLb3wvvT0m9Kxp0oP3y5tWCfFJUh3PSbN+UE6dm/p+P2kumqp/5DNc9L9CKUcaAN+UNBBbl/YrGHBwbt+ILATnP8Gds3dTBMdey7vrHTTEeAnWInuvViJ7sXsQf7VgAuyBat7SKokKTOsn3Ia1+jbik90bspUDY0crWl9XlCNq1oOm10Rjihdv/Z8JYV0N5wa+ENwsJTec/PfBwyVspZLH7whXXe3NHa89PqXUlWF5HBIUTHS3w6UJh1hNnMHC/azkwJAZ7AHcfIXHaP3Sxt17UtS4Smp+uzgOM3xOE1Hgg+yOLMH7BIr0bGn6kbH6LGJkZKb/0vYcxx1ey+O9LyYzeHfPzqWLLms1geE0UExinBEaWXdEtW4q7bZkBTwGpZHcja3vi02fnMDfeGvUmW5tP9kM9k6iZ+d1wM6hT2YHxR0rJT/Fuiiy1fqkQ8qdYQVzIt3tAstdADoXO7YID13eZqqaaCjg0Q4eLXnrViJ7sXsfvSD837J6xoeuZcSghPV6GnQr9U/K6t+ma7NuFuSNKvqO6WGZCjaEaN1DVl6u/hlHRJ/rFJCuCQKXuCl6dLeE6XkVKm+Tvr+M2nxPOnBFzbf/+X/pJ59pLh4acVi6ZkHpZPP3TwCxo8EsRId2CV7sP/UbniX+O9Kdcp3pTpidIxmn52mj8LdXO6LXeJ/CLBrwRG0RbD7Prq/v1Y5uVoMHSfczvGEt6JaeDGbHy37rHFX6uWCJ1TlrlC4PVIZob10bcbdGho5SpJU2JynD0peV527VonByTq62yk6NP44s6GBLSrLpYduk8pLpMhoqfeAzQ30Mftvvn9TjvTyE1JNldQ9XTrr0s1NdD9DEx3YNZro6GxRC6t1+MJqTeoToXkXZ+j9eKnGw+o3bB+1G9i14CjaItg9i2/uq88dNNDRscLt1G5vRbXwYv40E/38lKt2ev8pSefqlCT/azrCT9xw/87vv+S6zW9+jikVwK45Qmiio2uEZtdrwm2rtW9isJZM6aX/9nSo2OU2HQteJsaPrmwFOktwJG0RtF/JsSl6ticHSOh44dRur0W18GL+NM4FgO9jNRuwaxyIo6sFlTq11z/WalSkQ6sv6akPhoQq2+kyHQteIi7YYToC4PWo3Wivxv6Rmn5MrNycvEYnYCW696JaeDFHGE10AN4jjGIO7FJQOC+tYIa9zq1BT6zXrQ5p07k99NG+UVrs4hLzQBcbxPEEsCshUcGmI8CHeMLseuWGniqmxqKTsLGo9+JfxouFdwszHQEAWqSE0hwEdiU4glWfMMvmlnq+uklXTVmpf3xXq4l2mkOBLNbB7yRgV4Ijg2SjM4I2+vaBAVpAAx2diJXo3otS4cXC4kOYrQrAK4TZbUoIpokO7EpwBD8n8B7dPyjUeZev1KPvVegodzAv/ANMpMOuIA7EgTYJon6jDdZckal3wxmZhs4VbucVm7fiX8bLhSeGmo4AAEoJ4cACaAt7sF3BUfy8wLvE/VCmk65eqSdeLNZpDUEKZY+LgMAoF6DtQqjd2IXKSd305DCu7kLnigviBLg345WVl4tIZqQLAPPSGOUCtFlEErUb3ilicbUOvWGVpj+Uqwsr7Ipl5qZfiwtilAvQVsHMRcdONKeG6V9nJKnRY5mOAj+XGsLvIm/GK2cvx4E4AG9AMQfajhPg8HYhGxq0/x2r9dDt63VlrpRKs9UvsRIdaLvgSBaMYPssh/T2Xb210cUYF3Q+9iHzbvzreLlwmugAvEAqxRxoM5ro8BVBZU6NmrZWI8LsWntJT/1veJjWOGkS+IsETo4AbRYaw4IRbN+cewboJw8biaJrMEbVu/Gv4+U4EAfgDRjnArQdV5HB19gbPRrwVI5ucki5Z2Xok/HRWuCiYeDreobRFATaKjI13HQEeKFN52bo1QSP6RgIICxe825c4+flIpLYWBSAeamcEQfajBPg8FU2t9Tj/3I1dcpKTfuyVpNsNGF9WWZ4iOkIgM+I7hFpOgK8TO1esXp8vwgxBR1diZXo3o0mupeLSOaMOADz0kJppABtRRMd/iDpk0KdPXWlHnu7XMe6gsVgEN/Ti5XoQJtFZ0SYjgAv4o4L0nOXparGwyp0dC0Wr3k3/nW8XEQyK9EBmMdlZUDbhXMVGfxI7M/lOv7nch02NFq/nJemD6M9avCwLs8XZNJEB9qMJjq29uH9/ZXlZKwZuh4bi3o3/nW8HKvZAHgDZqIDbRdJ7YYfCl9eo4NvytLEjDAtuLSH3k+2qcLNCj1vxkp0oO2iMxjngs0W3dpPX9hpoMOMDK4A92p0RbxcaFyI7ME2eZys+AFgRojNpm7BlAugrSKSwySbxBBN+KOQ3Ebte9cajYsL0vJLe+n9vkHKc7lNx8JfhNlt6s4l4UCbhcWHKDgqSM5al+koMKj4hBQ9l2E6BQJVkE3qy34mXo2Z6F7OZrMpPJEVbQDM4ZIyoH2CwoMUmcqeJvBvjkqXRjy8TndfvVq3LHdqICdbvUrPsGDZbDbTMQCfwkiXwNY4MErTj4wVp4VhSp/wEAXbqd3ejCa6D2CkCwCT0mmiA+0W3y/adASgS9ibLPV7doNumLJK9/7SoHEOLkP2BoxyAdovugcjXQKVJ9yul6/voRKurIJBgyLYV8nb0UT3AfEDYkxHABDAhkVyIg9or/j+1G4EFpslpc/I05TLVurBz6p1kILFWipz+nA5ONBu0emsRA9U3zwwQAtdzEGHWYMiqd3ejia6D0gaGmc6AoAANjaGJjrQXqxERyBL/LxYZ16xUo+/XqrjncEKopve5YZHspoNaK/oHjTRA9HqqzP1Xhiz8I0oLZKm3SydOF46aox08YlS1rI/77cs6bWnpVMnbb7/xoul3A3G4nY2VqJ7P67R9wHdhsaajgAggI2JZrYz0F5xNNEBRc+t1LFzK3XIoCjNvSBd/4vxqN7DjrtdYRS1G2g3xrkEnoqDEvXkoODNzVp0rZoq6ZpzpFF7S9Oel2LjpbwNUvRWV3O+84r0vxnSTf+QUtOlV5+WbpkivfKRFOJ/DeeBNNG9Hk10H5AwMEb2YJs8Tn6xA+haITabhkdRzIH2iusbLdkkUboBha+q1eSbszQ+NUyLpvTQ+yk2lbk9pmP5LZukkdRuoN26DWbxWiBxpofpX6d1UxNz0M14+xUpKUW68YE/b0vN+PPvliV98Lp01qXS+IM233bzP6W/HSjN/k6afFTX5u0CjHPxfoxz8QGOEAezVQEYMSwqVCF2SgXQXsERQcxWBf4ipKBRe9+zRv+8KVvX5njUI8hhOpJf6hseoii+t0C7RSSFKTKFMYaBwAqyacYdvbWJBro5c2ZKA4ZK910vnXKANOUU6bP//nl/Qa5UXirttd+ft0VFS4NHSCsWd33eTpYU7FBCMOucvR2dER/RjbnoAAxglAuw+xjpAmyfo9qlYY9k686rVuu2Jc0aHBxsOpJfGRVNExDYXUnD401HQBeYfW9/zfKwkahRBbnSJ+9I6T2laS9Ix54mPTNN+vqjzfdXlG7+M75b64+L67a5ue5nRlO7fQJNdB/B5qIATGBTUWD3xfeniQ7sjL3ZUp8XNur6KSt138/12sdBM70jjIqidgO7K3EETXR/t/G8DL0Wx0gx4yyP1H+wdNG1m/885m/SUSdLn7xrOpkR+8ZyBasvoInuI9hcFIAJrEQHdl+3wXGmIwA+wWZJaW/n65LLVurhj6p0qIJlMx3Kh7ESHdh9ScPjTEdAJ6odF6vp+9Ks9AoJSVKvvq1v69lHKi7Y/Pf4xM1/VpS1fkxlmZSQ2Pn5uti+MRx3+wKa6D5iy+aiANBV2FQU2DPdxySYjgD4nISvS3TaFSs1/bUSndQcJF7+th8r0YHdlzgsTja6JH7JlRCsZy5JVY2HVeheYehoaVNO69tyN0jdUzf/PTVjc7N84dw/76+rlVYukYaM7LKYXWWfWJrovoDy4CPYXBRAV2NTUWDPRHYPV3QGq52A3RE1r0pHXbdK06cX6Jxqh6LsdNPbIjnYofQwxuIAuyskKlixfRjH5o8+vK+f1jhdpmNgi5PP2dwQf/NFKW+j9N1n0uf/lY4/Y/P9Npt00jnSjBelX2ZK2aulh26TuiVL4w82m72D9Q8PYVNRH8G/kg/pNjROZSuqTMcAECAY5QLsue5juqkmt950DMBnha2p04G3Zmn/7qFaPKWn3k+3q8TlNh3Lax0QH2k6AuDzkobHqXJtjekY6EALb++nL21sJOpVBg2X7n1CeulJ6fXnpdR06fKbpYOP+fMxp10oNTZI0++RamukYXtJDz4vhfjX1dL7sgrdZ9BE9yFJQ+O0+r0NpmMACBBsKgrsuZSx3bT2o02mYwA+L7ioSWPvW6PRUUFafWkPvT8oVDmsKNzGZJrowB5LGhGvNf+jdvuLopNS9Hya6RTYrn0nbX7bEZtNOv/KzW9+bB/mofsMmug+hM1FAXQlVqIDe4656EDHctS6NPjx9bo9yKac83voo70jtczJ6sItJsUxQgrYU0nD401HQAdpGBSl6YfHyO1iDjq8176x1G5fwbBbH7J5c1H+yQB0PjYVBTpGXJ9ohXXjZwnoaDaXpd4vbdS1l67UAzPrtL+dOeDdQ4I0hE1FgT2WMDBGjlCOu32dJ9Khl67roVIa6PBikQ67RlK7fQaVwYc4QhxKGdfNdAwAAeDA+Ag2FQU6SMperEYHOlPKfwt04eUr9cgHlTrCCg7YAxxWoQMdwx5sV3dqt8/76v7+WuziSiV4t8nxEQpi83SfEaivMX1Wz8kppiMACADHJUabjgD4je5jOAEOdIX470p1ypUr9fhLxfpbY5BCbIF1UDqJeehAh8mY0N10BOyBrGsy9X4o+2bA+x2REGU6AtqBJrqP6XkQTXQAne+4JJroQEdJGUsTHehKUQurdfjfV2n6o3k6v8quGEdgHPKwqSjQcdInJpuOgN1UfkiSnhzIiC/4hiNZvOZTAuMVpR+JTo9Q/IAY0zEA+LERUaHqGRZiOgbgN7oNjVVEEnPRga4Wml2vCbet1sN3rNcV+VJykMN0pE6TGhKkgZH8ngE6SsKAGEV0Z06xr2nqGa4n/5agZssyHQXYpX7hIeoTznG3L6GJ7oNYjQ6gMzHKBehYNptNPRjHBhgTVOrU6H+s1QPXr9UNa9zqExxkOlKHOySBVehAR8uYwGp0X2IF2TTj1kzludymowBtckQ3Rrn4GproPqgXTXQAnei4JK52ATpar4NTTUcAAp69zq1BT6zXrZev0l3zmzQyyH8u9z+B2g10uIwDmIvuS2bdN0C/eNhIFL6DJrrv8b9lGAEgcXicIpJCVV/SZDoKAD+TFhqksdFcugp0tLT9EhUc4ZCz3v9WR62uX64vy/+nDY3rVOWu0BVpt2h09L4t939U+pbm1cxSubNUQbYg9QrrqxMTz1af8AEtj6l11+iton9rcd082WTTmOj9dHryxQqzh5t4SvBzNrfU89VNuupVqejEFH15WLx+9uHGS4TdxoE40AkyJiTLEWKXu9ljOgp2YeMFPfSfWP97jQX/FWq3sSG4D2Ilug+y2WzqMYnV6AA63jHdomWz2UzHAPyOI8Sh9In+uaKtydOoHqG9dVb3Kdu9PyUkTWcmX6p7M5/UzT2nqVtwsqbn3qMaV1XLY14qmK785o26PuNeXZ1+h1bXr9D/FT7bVU8BAaz7/wp13uUr9eh7FTrKHeyTB0eHd4tSRIBsngp0peDIIKXuk2g6BnahZu84Pb43i4DgWybGRSiS2u1z+BfzUT2ZrQqgExybxDx0oLP0Otg/a/fwqDE6Meks7bXV6vOt7RNzoIZEjlRSSIrSQ3vqtKQL1eCpV25TjiQpv2mTltUt0HkpV6pP+AD1jxiiM7tfonk1s1TpKu/CZ4JAFvdDmU66eqWeeLFYpzUEKczuOyeUT2KUC9Bpevpp7fYXrm7BeubiFNV62EgUvuVEardPoonuo9L2T1JQuMN0DAB+JMJu0yFcUgZ0mh4HdpctyHcac53BZTn1U9XXCrdHKCO0tyQpuzFLEfZIZYb1a3nc4IiRssmm7IbVpqIiQEUsrtahN6zS4w/m6sJyu2K9fJVYsM3GCXCgE/WcnCIFdun2WpZN+uDeflrrdJmOArSLXdLJNNF9EjPRfVRQmENp+yVp4/eFpqMA8BOHJkQpzMubBYAvC40NUcqYbir4tdR0lC63uHaeXsx/TM1Wk2KD4nV9xr2KDtp88FDlqlC0I7bV4x02hyId0apyVZiICyhkQ4P2v3O19u4WrGWX9tL7mQ4VuLxv3u5B8ZGKDWJhDdBZIruHK2l4nEqWVJqOgr9YeHs/fW3z3f0sELgOiItQ91Dasb6IbokP63kQl5YB6DjHsZIN6HT+OtJlVwZFDNddmdN1S88HNSxytF4oeETVrkrTsYBdCipzatS0tbr3mjW6aZVL/YO966D35GRqN9DZ+h6TYToC/qLw5FQ9n2o6BbB7Tu0eu+sHwSvRRPdhPSd159IyAB3CLumYRA7Egc7W+4h02RyBV7xD7WHqHpKqvuEDdX7KVbLLoVlV30qSYoPiVeOuavV4t+VWnbtGsUHxJuIC27A3ejTgqRzddPkq3fVro/YKCjYdSXZJJ3A5ONDp+h7bQ/ZgWifeon5ItKYfGi2P6SDAbgiySackU7t9FZXAh4Unhqn7XgmmYwDwA/vHRig5xLtW1wH+KCI5TBkTkk3HMM6SR05r8yXYfcIGqt5Tp5zGtS33r6pfIkuW+oQPMBUR2C6bW+r5f7maOmWlpn1Zq0k2c830gxMilUTtBjpdWHyIek7ubjoGJHkiHfr3NRkqc9NCh286LCGK2u3DaKL7uIGnZpqOAMAPTElntSfQVQac0tN0hA7V6GnQxsZsbWzMliSVOIu1sTFbZc4SNXka9UHJ61rXkKUyZ7FyGtfq1YKnVOEq19jo8ZKktNAeGha5l/6v8FllN6zWmvqVerPo3xoXPUFxQSwWgPdK+qRQZ09dqcfeLtexrmB19WTyi9Ko3UBXGXByL9MRIOnLB/prqYs56PBdZ6UwysWX2SzLskyHwO5zN7v19oFfq7Gi2XQUeLGLn+lnOgK8WFKwQ5smDFConfOqQFfwOD16a9LXaixrMh2lQ6yqX6pHN925ze37x0zWOd0v14sFj2t942rVuqsVaY9W7/D+Ojrhb+od3r/lsbXuGr1Z9KIW186T3WbXXlH76YzuFyvMHt6VTwXYIw1Do/XLeWn6MNqjBk/nHmIlBjuUN2GAQqjdQJfwuC29M/lr1Rc3mo4SsFZe11uP9WMjZfiuKIddRRMHKsJB7fZVNNH9wG+PLtfSl9bu+oEIWDTRsTM390rUg/24RBXoSr8+tEzLXl1nOgaATtCcEaYFl/bQ+8k2VXTSyIHrenTT4wMCc6NiwJR5jy3Xkn9z3G1C+aFJuuPEODXTvoIPuzA1Ti8PSTcdA3uA0x9+YPDpmbLxLwlgN9glXcYoF6DLDTjZv0a6APhTSG6j9r1rjR68JVtXb7CUHtTxKycvTovr8M8JYOcGnMRIFxOae4XriVMSaKDD512RwZhCX0fr1Q9EZ0QqYyKrSAG031GJUcoMDzEdAwg48f1ilDSSE1iAP3NUujTi4XW6++rVumWZUwODO2Yjsf1iwzUkKqxDPheAtovtHaXk0TTBupInxKbXb81UvsttOgqwR/aOCddeMYwp9HU00f3E4DN7m44AwAdNTedAADCF1ehAYLA3Wer33AbdMGWV7v2lQeMcwXv0+S5mQ1HAmAEnUbu70s/3DdAcNxuJwvdNZRW6X6CJ7icyJiYrukeE6RgAfEif8GAd0S3KdAwgYPU5Kl1BEWyQBQQKmyWlz8jTlMtW6sHPqnWQgmVr5+eIdth1WvfYTskHYNd6H5mmoHBqd1fIuainXo9mBTp8X7dgh05LjjEdAx2AJrqfsNltGnRapukYAHzIZekJstnae/gOoKOERAWr37E9TMcAYEDi58U684qVevz1Uh3vDFZQG8vxGd1jFengEA4wJSQqWH2OZmPAzlazb5ymjw01HQPoEBekximM2u0X+Ff0IwNO7iVHKP+kAHYtzG7ThWxKBhg3/MK+bA4OBLDouZU69tqVmv6vQp1V61CEfcfddJuka3pwOThg2vAL+1G7O5ErMVhPXZiiOg8bicL32SRdzigXv8Gvfj8SFh+i3kekmY4BwAecmhyjbh20wRmA3RfTK0q9Dkk1HQOAYeGrajX55iw9et8mTSm2qdt2Vqwd2S2KDUUBLxDXJ1q9DqZ2dwbLJv333n7KdrpMRwE6xBHdotQnPMR0DHQQmuh+ZvAZbDAKYNfY2ATwHiMu6W86AgAvEVLQqHH3rtE/b8rWtTke9Qj6c/byjb0SDSYDsLURl1K7O8Pvd/bXt2IjUfiPa3t0Mx0BHYgmup9JHpWgbkPYbAjAjo2JDtM+sWxEDHiLpOHxSt2b5hiAPzmqXRr2SLbuvGq1blvSrFMjIzQpPtJ0LAB/SBoer7T9k0zH8CuFf0vVi90Z4QL/sXdMuA7rFmU6BjoQTXQ/NOQsVqMD2LErWIUOeJ0Rl/QzHQGAF7I3W+rzwkY9WMkGe4C3GcmVZB2mYWi0Hjs4Wh7TQYAOdEcmJ9r8DU10P9Tv+B6K6cVKFQDb6h8eonNS4kzHAPAXGRO7K2FgjOkYALxQbJ8oZR7G/GXA26Ttl6TE4XGmY/g8d1SQXrw6QxVuWujwH6OiwnRsUrTpGOhgNNH9kD3IrjHXDDYdA4AXeqBvsoLsNtMxAGzH8ItYjQ5gWyMv7S8btRvwSiOZjb7HPn+gv5a6mIMO/3J7JqMa/RFNdD/V+8g0ZqMDaGVMdJj+lsxKV8Bb9TkqXVFp4aZjAPAi0RkR6ntMhukYAHag1yGpiuvLzOPdteL6PvoomAY6/MuQyFCdzHG3X6KJ7qdsNpvGXj/EdAwAXmRa3+6y2VjJBngre5Bdoy4faDoGAC8ycsoA2YM4ZAO8lc1m0/CLWI2+O8oOT9ZT/fj9Bv9zW2Yix91+it9YfixjQrJS9+USEgDSwfGROpSdwQGv1/+knorrz/xEAFJcv2j1P6mn6RgAdqHfsRmKSo8wHcOnNPUO1/ST4uW0TCcBOla/8BCd3p2pEP6KJrqfG8dqdACSpvXrbjoCgDawO2zUbgCSpHF/HyK7g5VsgLezB9s19nr2JGsrT4hN/3dzpgpdbtNRgA73QN9kOViF7rdoovu5pBHxyjws1XQMAAadkhyjcTHMWQZ8Rc/JKUrdmyvJgECWuneiek5OMR0DQBv1PTpDyaMTTMfwCT/eP0C/upmDDv+zb0y4TmMVul+jiR4Axlw7WDZWsQABKcgm/aNvsukYANpp3I1DJEo3EJhs0t43DTWdAkA77XvbMGr3LmRf2lMzoliBDv80fQAnv/0dTfQAENeHeYpAoLogNV4DIkJNxwDQTknD49X7yHTTMQAY0PfoDCUOizMdA0A7JQ2PV7/jMkzH8FrV+8fridEcl8A/nZYco31j2RvB39FEDxB7XTlQjjCH6RgAulC43aZ7+iSZjgFgN429brDswbxUAwKJI8SuMdcxWxnwVWOvH6KgcI67/8qZHKKnzu+ueg87icL/hNptepA9yAICR2YBIrJ7uIac1dt0DABd6KoeCUoLDTYdA8BuiukRqcFnZJqOAaALDT6rt6LTWckG+KrI7uEaflE/0zG8imWT3ru7r9Y7XaajAJ3imh4JygwPMR0DXYAmegAZeWl/hcTQUAMCQVyQXbf0YhU64OtGXT5QIbHUbiAQhMQGa9RlA0zHALCHRlzcX5Gp4aZjeI35d/XX92IjUfinpGCHbs/kuDtQ0EQPIKGxIRp95UDTMQB0gXv7JCs+mEtJAV8XFh+icdcPMR0DQBfY+4ahCo1lJRvg64LCHBp7PWOZJCn/9DS9mMwIF/iv+/skKyaI4+5AQRM9wAw9u4+6j0kwHQNAJ5oYF6GrMvg5B/zFwFN7KXk0P9OAP0vdJ1ED/9bLdAwAHaTvMRlKGhlvOoZRdSNi9PikKNFCh7+aEBuhS9MD++c80NBEDzA2u00T/zGaTUYBPxVht+mVwWmy2WymowDoIDabTePvGSlbED/XgD9yhNo14b6RpmMA6EA2m0373TFcNkdg1m53TJBevDJdlW6P6ShApwi12/RvjrsDDk30ABSbGaWx13F5GeCP/tm3u/pFhJqOAaCDJQyM0fAL+pqOAaATjL5ioGJ6RZmOAaCDJQ2P1/ALA3OT0c/u76/lTuagw3/dkZmkQZEcdwcamugBaug5jHUB/M3EuAhd3YOfa8Bfjb5ikGJ6RZqOAaADJQyODdgmGxAI9rpqkOL7R5uO0aWW3dBHHwfRQIf/Gh4Vqpt7JZqOAQNoogcoxroA/oUxLoD/CwpzaOI/Rkv8mAN+weawaeL9o2QP4pAM8FeOELsOeGgv2YMDo3iXHpWsZ/rwOw3+yy7p5cHpCrYHxs80WuO3WwBjrAvgPxjjAgSGlLHdNPiMTNMxAHSAoef2UeKwONMxAHSyxCFxGjllgOkYna6pd7imHx8vJzuJwo9d06ObxsWEm44BQ2iiBzjGugC+jzEuQGAZ9/ehikrjxTvgy6J7RGjM1YNMxwDQRUZdNkDdhsSajtFpPKE2/efmTBW53KajAJ2md1iwHuibbDoGDKKJHuAY6wL4Nsa4AIEnODJIBz4yRjYHP/eAL7I5bDpg2l4KCg8yHQVAF7EH2XXgQ3vJEeKfLZgf7h+g39zMQYf/CrJJbwzNUITDP3+G0Tb864OxLoAPY4wLEJhSxnTT6CsGmo4BYDeMvmKgUsZ2Mx0DQBeL7x+j0Vf53xUo2VN66s1IVqDDv93TO1n7x0WYjgHDaKJDEmNdAF/EGBcgsI26bIBS9000HQNAO6Tum6hRl/n/bGQA2zf8wn5KHhVvOkaHqZqYoOmjWNAD/zY5PlK3ZvKaGzTR8QfGugC+hTEuAGx2myY9PEZhCSGmowBog7BuoZr08BjZ7NRuIFDZHTYd8OBeCgr3/eNuZ/dQPXVOsho87CQK/5UY7NAbQ9Nl57gboomOrcRmRmm/O4abjgGgDZ4amMoYFwCKSA7TgQ/tJfG6HvBuNunAB/dSRHKY6SQADIvNjNKE+0eZjrFHLIf07t19lON0mY4CdKpXh6QrLTTYdAx4CZroaGXgKb005KzepmMA2ImrMhJ0YZr/XAYKYM9kTOyu4Rf0Mx0DwE6MuLifMiYmm44BwEv0PSZDw87vazrGbvvtrv6aabGRKPzbNT0SdExitOkY8CI00bGNfW4dprT9mPcEeKNDEiI1fUCK6RgAvMzY6wYraSQn1wBvlDwqXmOuGWw6BgAvM+7GoT65t0nemel6KZERLvBvo6PD9HC/7qZjwMvQRMc27EF2HTR9nKJ7RpqOAmAr/cJD9M6wDDmYxwbgL+zBdk1+bIxCYrjcFPAmIbHBmvTYWNmDOOwC0JrdYdNB08cqMi3cdJQ2qx8Zo8cPiBQtdPizpGCHPhjeQyF2ajda438Etis0LkSHPru3giODTEcBICnaYddHI3ooIZifSQDbF50RqYOmj5UtiBNtgDewBdk0+bGxik6PMB0FgJcKiw/VIU/tLUeo97dm3LFBev6KdFW5PaajAJ0m2GbT+8N7KDM8xHQUeCHv/00NY+L7xWjSI2Nk438JYJRd0pvDMjQkis3IAOxc+vhkNgkHvMR+tw9XxgTmoAPYucShcRp/70jTMXbpk/v7a4WTOejwb88OTNXEeKYyYPtoj2Kneh6Uor2uZoYjYNIDfZPZ0ARAmw0+vbeGntvHdAwgoA09t48Gn9HbdAwAPqL/CT015Czv/Z2x9KY++tRBAx3+7eqMBF2czh5D2DGa6NilUZcNUJ+j0k3HAALSGd1jdWtmkukYAHzMPrcMU48D2QwJMKHHgd21zy3DTMcA4GP2uXWYUsZ2Mx1jG6VHd9czmbSO4N8OTYjU4wNSTMeAl+M3Idpk4j9HK3ForOkYQEAZEx2mlwenmY4BwAfZ7DZNemyM4gfEmI4CBJSEgTGa/PhY2ezsTQCgfexBdh305DhFedFGo439IvT4cXFysZMo/Fj/8BC9M6yHHDZqN3aOJjraJCjMoUOe2UfhiaGmowABISUkSB+O6KlwB7+mAeyekKhgHfY8tRvoKuFJoTr0+X0VHMkm4AB2T3i3UB3x8v4K62a+dnvC7Hrtxl4qdrlNRwE6TUKQQx+P7Kn4YIfpKPABdGfQZpEp4Tr4qb1lD+a/DdCZQu02/W9ED2WEBZuOAsDHRaVF6JBn9pYjlNoNdCZHmEOHPrOPolK9ZwUpAN8U2ztKh/97X4VEmz0h9939AzTfxRx0+K9Ih12fj+qpQZHmT1rBN3BEhXbpPjpBE/85Sjb+5wCdwi7plcFp2jc2wnQUAH4ieWSCJj06RrYgLlEFOoPNYdOkh/dS0gg2IwPQMRKHxOnQ5/aVI8zM6th1l/fSOxEuI18b6Aqhdps+HNFD+3DcjXagFYp263dsD+1/z0iJY3GgQ9kkvTAoTWemxJmOAsDPZB6apgMf3IuT4EAHs9mlAx4crczD2MMEQMdKGdtNBz85Tvbgrj3wrjqgm6aPCOnSrwl0JYdNemtohg5JiDIdBT6GQynslkGnZmq/24ebjgH4lacGpOjidFaxAegcfY/J0IQHRnMSHOgoNmnC/aPU79geppMA8FM9DuyuA6Z13UlwZ0qo/nV2kho97CQK/2ST9O9BaToxOcZ0FPggmujYbUPO7qO9bxxqOgbgFx7t111X9OhmOgYAPzfgpJ7a/64RpmMAfmH/u0ZowMm9TMcA4Of6HpOh/e7s/NptOaS37uqjDU7GuMB/Pdq/uy5IY+Eadg9NdOyR4Rf1015XDzIdA/Bp9/dJ1t97JZqOASBADD6jt/a5ZZjpGIBP2+fWYRp8Rm/TMQAEiMFn9NaYazv3uPvXe/rrJ4uNROG/bs9M1PU9Oe7G7qOJjj02eupAjbxsgOkYgE+6IzNRd/ROMh0DQIAZdn5fjbl2sOkYgE8a+/chGnZeX9MxAASYUZcN1LALOud3T+7Z6Xo5gREu8F+39ErUA327m44BH0cTHR1i7LWDtddVrEgH2uO+Pkm6n0IOwJBRlw3QqMs5CQ60x+grB2rkJf1NxwAQoPa5eViHL2CrGx2jxydEihY6/NVdvZM0rR/H3dhzNNHRYUZfMVDjbhxiOgbgEx7p11139k42HQNAgBtzzWCNnjrQdAzAJ4yeOlB7XcmiEQBmjb12sPa5dViHbBTujg3Sc5enqdrt2fNPBnihf/RN1r19OO5Gx6CJjg414qL+2vf24R1S0AF/ZJP01IAU3cAMdABeYq+rB2n/u0fIxqtCYLtsdmm/u0awDxAArzHsvL464MG9ZAvaswPvj+7vr1VsJAo/ZJP05IAU3ZbJ6FR0HA6X0OGGntNH4+8ZSSMd+Au7pBcGperKHt1MRwGAVgaf0VuTp4+TI4SXhsDWHCF2TX58nIacySaiALxL/+N76JCn9pYjzLFbH7/4lr763MFGovA/Dpv06pB0Xc1xNzoYR0roFINOy9QBD+4lezCddECSgm02vTYkXZekJ5iOAgDb1fvwNB3+7/0UHBVkOgrgFUKig3T4v/dT7yPSTEcBgO3qOTlFR7y8n0Ki21e7S45N0bM9OFaH/wm12/TesB46LzXOdBT4IZro6DT9j++hI18dr7CEENNRAKOSgh36bnQvnUMhB+DlUvdJ1NGvT1B4UqjpKIBREUmhOur1CUrdh/FrALxbyphuOqodtbuxf6SmHxMrdyfnArpat2CHvhnVSycmx5iOAj9FEx2dKmVsNx333oFKGMQvMQSmkVFhmr93H02MjzQdBQDapNvgWB371kTF9OL3FgJTbGakjnnrAHUbFGs6CgC0SbdBsTpmxkRF94jY6eM8YXa9ckNPFbtoocO/DIoI0a9jOe5G56KJjk4XnR6hY96cqMzDUk1HAbrUKckxmj22t3qGcTUGAN8SnRGpY96aqMThcaajAF0qcXicjnlroqIzdt6IAgBvE9MzUse8OVHdhuz4BOB3DwzQAhdz0OFfDkmI1JyxfdQ3guNudC6a6OgSwRFBOujJcRp95UA2HIXfs0m6t3eS3h2WoUgHv2YB+KbwhFAd/cYE9T+hh+koQJfod3yGjn59gsLiGWcEwDdFJIXpmDcnqu8xGdvct+aKTL0T7jKQCug8l6XH64uRvRQXvHsb7ALtYbMsyzIdAoEl5+t8/XjLArnquYSsq1z8TD/TEQJGpMOu14ekM4cNgF9ZMSNbvz64TB4nLxvhf+zBNu1z8zANObuP6SgA0GGWvrxW8x5fIcttqXJSN91xWoIaPdRx+Ae7pMf6p+jant1MR0EAoYkOI8qzqvTN1N9Um1dvOkpAoIneNTLDgvXRiJ4aER1mOgoAdLiiBWX6/pp5qi9pMh0F6DARSaE66Mlx6r4XB+EA/E/urGJ9/chS3Xt9hja6WIUO/xAbZNeMoRk6OjHadBQEGJroMKaxoknfXT1PhfPKTEfxezTRO9+BcRH67/AeSgwJMh0FADpNfXGjvrtmnooXlpuOAuyx7mMSdND0cYpI5uQ3AP+1vq5JJy3L1aLaRtNRgD02NjpM7wzvoT7hzD9H12NYL4wJiw/Vka/sr0GnZ5qOAuyRy9Lj9c3oTBroAPxeRHKYjv6/8Rp0RqbpKMAeGXJWbx312nga6AD8Xu/IUM0Z21sXpsaZjgLskaszEjR7bG8a6DCGlejwCivfWq+5/1wmj9NjOopfYiV65wix2fTEgBRdnpFgOgoAdLnV72/QL/ctkbuJ2g3f4QhzaPy9I9X/eDbMBRB4Xsmv0JVZBWpgNjp8SFyQXa8MZt8xmEcTHV6jYk21frp1oUqXVZqO4ndoone8sdFhem1IuoZGsYINQOCqXFejH29eQO2GT0gYFKNJj4xRfH8OwgEErlV1TTpnea7m1zDeBd5vXEy43h2WoUxWn8ML0ESHV/G4PFry0lotfCaLVekdiCZ6xwmx2XRPnyTd1CtRDpvNdBwAMM7j8mjRc6u16IXVsly8rIT3sdmlYRf005hrBssRwjRLAHB5LN23vkT/3FAiN6UbXsgm6ZoeCXq4X4qC7Rx3wzvQRIdXYlV6x6KJ3jFYfQ4AO1aytEI/3rxAVdm1pqMALSLTwnXgtL2Uuk+i6SgA4HV+rarXOcvztKah2XQUoEXvsGC9PDhdkxMiTUcBWqGJDq/FqvSOQxN9z7D6HADaxtXk1vzHVmj569kSrzBh2IC/9dI+Nw9VSFSw6SgA4LXq3R79fU2hns+rMB0FAc4m6cqMBE3r112RDq4cg/ehiQ6vx6r0PUcTffex+hwA2i9/bol+um2h6vIbTEdBAIpMDdeE+0cpY0Ky6SgA4DO+KK3Rxavyld/kMh0FAah/eIheGZKmCXGsPof3ookOn8Cq9D1DE739WH0OAHumudapeY+uUNa7ObIo3egCNrs08G+ZGnfjEFafA8BuqHG5dVd2sZ7KLWdWOrqEXdJ1Pbvp/j7JCmf1ObwcTXT4FFal7x6a6O3D6nMA6Dilyys15/4lKl7EZeLoPEkj47XfHcOVNDzedBQA8HmLaxo1NStfv1RxRRk6z/CoUL04KE37xkaYjgK0CU10+ByPy6OlL6/VoudXy9XgNh3HJ9BEb5sIu0139Gb1OQB0NMuytOZ/mzT/8RVqKG0yHQd+JDwxVGOvH6L+J/aQjdoNAB3Gsiy9UlCpm9cWqczJcTc6Trdgh+7vk6xL0+M57oZPoYkOn1Vf3KiFz2Yp678bZLn4b7wzNNF3LsgmXZwWr7t6Jyk1lMu/AaCzNNc4teCpVVrx5npqN/aILcimIWf10V5XDWR0CwB0ojKnS7esLdLL+ZXsGY49EmSTpqYn6J4+yYoPdpiOA7QbTXT4vOoNtZr/5Cqt/yJPVPXto4m+fTZJpybH6IG+yeoXEWo6DgAEjPLV1Zr7wFIV/FZqOgp8UNp+idr39uGK7xdjOgoABIxfq+p109oi/VRZbzoKfNDhCVGaPiBFgyM57obvookOv1G6vFLzH1+hvNklpqN4HZro2zosIVLT+nbXXjHhpqMAQMDK/iJPvz+xUtUb6kxHgQ+IzYzUmOuGqPfhaaajAEDA+qK0RretK9ai2kbTUeAD+oeH6PEBKTomMdp0FGCP0USH38mfW6J5j61Q6dJK01G8Bk30P+0dE64H+3bX5IRI01EAANq818maDzdp4bNZqstnAzNsK6ZXpEZNHai+x2TI7mB2KgCYZlmW3i6q1p3ZxVrX0Gw6DrxQ77Bg3d47SeelxCnITu2Gf6CJDr+1/st8/f7kSlWtrzUdxTia6NLAiBD9o293nZzMpd8A4I3czW6tejtHS/69RvUlbD4KKbpnpEZfPkB9j+tB8xwAvJDTY+ml/Ardv75EBc0u03HgBWiew5/RRIdf87gtrX5/gxY+k6X6osC93CyQm+jpoUG6p3eyLkiLY+dvAPABria3st7doCUvrQno2h3IontEaNRlA9Tv+B6yB9lNxwEA7EK926Pncsv1xKYy5TbRTA9EmWHBuj0zSeelximY5jn8FE10BARX4+bVbStmZKtmU+BthBKITfQ+4cG6MiNBl6cnKMzBATgA+Bp3s1ur39+oJS+tVW1e4NXuQBSVHqFRlw9Q/xNongOAL3J6LL1VVKVHN5ZqaS1XlQWC3mHBuo3mOQIETXQEFMuylPtzsVa+uV65PxXJ8phO1DUCpYlul3R0YrSmZsTr8IQo2Vh5DgA+z+O2tHFmoVa8ka2CuaWm46ATpO6TqCFn9VbPg1MZ2wIAfuKrslo9sqFU31Wwebg/mhwfqat7JOi4xGjZOe5GgKCJjoBVk1evVW/naPX7G9RY7t+bofh7Ez0p2KGL0uJ1WXq8eoWHmI4DAOgkFWurtWLGeq39aJNc9W7TcbAHgiMc6nt8Dw05s7fi+7NfCQD4q4U1DXpkQ5neK66Si+6TT4uw23RWSpyu7pGgYVFhpuMAXY4mOgKeu9mj9V/laeWbOSpeWG46Tqfw1yb6/rHhmpqRoL8lxyjEzmXfABAommucWv3BRq18c72qN7DCzZfEZkZq0Jm9NeDEngqJDjYdBwDQRQqanPpPQaVeya/Umgb/XsTmb3qFBeuKjARdlBanhOAg03EAY2iiA1spW1WllW+u17pPc/1qhZs/NdEjHXad1T1WUzMSNDKas98AEMi2jGlb9VaOcmcVyePkZa03sgfblDGxuwaf0VvpE5IYtwYAAe6nijq9nF+h/xZXq95D7fZGYXabjkmM1rkpcToqMUoOajdAEx3YnuYap9Z8uEmr3slR5doa03H2mD800YdEhuqy9HidlxqnmCCH6TgAAC/TVNms9V/nK/uzPBXOKw2YfU+8lc0upYxLVJ+j09X7sDSFxjFuDQDQWrXLrTcLq/RyfoXm1zSajhPwbJIOjIvQ2alxOiU5RrEcdwOt0EQHdqFibbU2zizSxu8LVbK43CcPyn2xiW6XtG9suI5LjNZxSTEaHBlqOhIAwEfUFTVo/Zf5yv4sVyVLKk3HCShJI+PV5+h09TkiXRHJXDEGAGiblXVNer+4Wh+UVGshDfUuNSwyVGenxOrMlDj1CGPUGrAjNNGBdmgob9KmmYXaOLNQeb+U+MzIF19pokc67DosIVLHJUbr6MRoJYUwbw0AsGeqN9Yp+/NcZX+er4rV1abj+KWEgTHqc1S6+hydruiMSNNxAAA+LqehWR+UVOt/xTX6papePriOzavZJO0VHabjEqN1QlKMRjAmFWgTmujAbnI1uVUwt1Qbvy/Uxh8KVV/kvWfLvbmJnh4apGMSo3VcYrQOTohUKBuEAgA6SV1hg/JmFyt3donyfylRUyUbm+2O0LgQpe2XqPTxyUofn6yo1HDTkQAAfqqoyaUPS6r1YWmNfqqoY4b6bop02HVQfKSO6halYxOjlc6Kc6DdaKIDHcCyLJUtr9LG7wu1YWahyldWmY7Uirc10UdFhem4pM2N8zExHHgDALqe5bFUurxSebOLlTerRMWLy9mYdAfswTYlj0xQ+oQkpY9PVuLQONnsbDAGAOhazR6Pfq1q0MyKOn1fUae51Q1qoqm+XUE2aWRUmCbHR+qIblGaGBehEBasAXuEJjrQCRpKG1WyrFJly6tUuqxSpcsrVV9sbqW6ySZ6WmiQxkSHa2x0mMbEhGtsdLi6hzKmBQDgXZprnSr4rVRF88s31+4VlXLWukzHMiI4MkjdBscqcVicUvdOVOo+iQqOpHYDALxLg9ujX6rqW5rq86sb5QzQFldskF37xkRofFy4xsdGaJ/YCEU6aJoDHYkmOtBF6ksaVbq8UqVbmutd2Fjvqib6XxvmY6LDlBLKZWIAAN9jWZaq1tdubqj/8Va2skquBt/YD6WtgiIc6jZoc8N8y1tsZhQrzQEAPqfJ49GS2ibNr27Q7zUN+r26USvqmtTsZ22vcLtNgyJDNTwyVPvFRmh8XISGRobKbqN2A52JJjpg0F8b6+VZVaovaezwy8k7uokebLMpLTRII6LCaJgDAAKGx22pcm2NylZUqmpDnWo2bX6r3ljv9fPVQ2ODFd0jUtE9IxWTEaHYPlFKHBqn2D7Rsjs46AYA+Cenx9Kq+iYtqW3UktpGra1vVnaDU9kNzap2e/eWpaF2mwZFhGpoZKiGRv3xZ2So+oSH0DAHDKCJDngZy7LUWNGshpJG1Rf/8VbSqPripj/+3Px+Q0mTPM62Ff22NtFDbDalhgYpNSRIqaH/396dh0dVHW4cfyf7ZAHEiAmSsIQdpGUTWSIIxFgJNYKkWEBim4KPUgVBWkQMIEiBiCgideEBBa1lFXxc2Iz6uLSABVyIiJIQpUGZ/IRAQhYy5/dHzJRhchMSlknC9/M88yT33jPnnnOXIXlzONdPTQP9FRngp6aBvywH+Csy0E/h/r6y8Y82AAAuxSdLlPd9vk5mF/zyNV/5R0+rKK9ERceLVZxXoqK8EpnSi/+jt5/dV4FXBSioUYCCGgcq7LpghUUFl4XmUcFqEBWigDD+0A0AwNn+r+SMK1DPPF0Wrn9fVKLcklL9X0mpcktKdeJMqS5F1F4+MO26QD81C/RXsyB/1/fXBfqrWaCfmgX5y5ffu4FagxAdqKOMMSo6XuIK1c8UlsqcMXKWOmVKjZwlTjlLjUyp0fuxDeVnk/xsNvnbbPKz2cqWfWwK9vH5JTD3U2M/wnEAAC4VY4xK8s+o6HiJivJ+CdaPl6i0uPSsMud+I8lIskl+QX7yD/VTQOgvX8P8FdgwQH5Bvpe1HwAAXCmcxuj4mbJQvTxYP+00KjVGpUYq1S9ff1k+Y4ycKptyJczXR6F+Pgr1/d8rzNdXoX4+Cvax8bs3UMcQogMAAAAAAAAAYIFH9QI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z4ebsBAAAAF0NpaalKSkq83QwAwDn8/f3l6+vr7WYAAADUGCE6AACo04wxOnr0qI4fP+7tpgAALDRq1EgRERGy2WzebgoAAEC1EaIDAIA6rTxAb9KkiYKDgwloAKAWMcaooKBAP/30kyQpMjLSyy0CAACoPkJ0AABQZ5WWlroC9KuvvtrbzQEAVMBut0uSfvrpJzVp0oSpXQAAQJ3Dg0UBAECdVT4HenBwsJdbAgCoTPnnNM+uAAAAdREhOgAAqPOYwgUAajc+pwEAQF1GiA4AAAAAAAAAgAVCdAAAAAAAAAAALBCiAwAAAAAAAABggRAdAAAAV6zk5GQlJia6rTt27Jg6d+6sXr166cSJE95pGAAAAIBagxAdAAAA+MWxY8c0cOBA2e12bd26VQ0bNvR2kwAAAAB4GSE6AAAAIMnhcGjQoEEKDAzUtm3bXAH6okWLdP311yskJERRUVG67777dOrUKUnS+++/L5vNZvkq99FHHyk2NlZ2u11RUVF64IEHlJ+f79reokULj/dOmTLFtX3ZsmWKiYlRQECA2rVrp1WrVrm13WazadmyZfrNb34ju92uVq1aad26da7tWVlZstls2rt3r2vdjBkzZLPZtHjxYrd63njjDdfy8uXLZbPZNHHixAs5tAAAAECdRogOAACAK15ubq4GDx4sPz8/bdu2TY0aNXJt8/Hx0TPPPKOvvvpKL7/8st577z1NnTpVktSnTx/l5OQoJydH69evlyTXck5OjiTpu+++06233qrhw4fr888/1z//+U999NFHmjBhglsbZs+e7fbe1NRUSdLGjRv14IMPavLkyfryyy81fvx43XPPPUpPT3d7/4wZMzR8+HDt27dPo0aN0siRI5WRkVFhf3/44QctXrxYdrvd8pjk5+drxowZCg0Nrd7BBAAAAOoZQnQAAABc0X7++WcNHjxY+/fvV2BgoBo0aOC2feLEibr55pvVokULDRw4UHPmzNGaNWskSQEBAYqIiFBERIQaN24sSa7liIgISdK8efM0atQoTZw4UW3atFGfPn30zDPP6JVXXlFhYaFrP2FhYW7vDQsLkySlpaUpOTlZ9913n9q2bauHHnpIw4YNU1pamls7R4wYoZSUFLVt21aPP/64evTooSVLllTY5+nTp+t3v/udmjRpYnlcFixYoI4dO6p79+7VPKIAAABA/UKIDgAAgCvahx9+KKfTqb179+rbb7/VggUL3LZv375dgwYN0nXXXaewsDCNGTNGubm5KigoOK/69+3bp5UrVyo0NNT1io+Pl9PpVGZmZpXvz8jIUN++fd3W9e3b12OUee/evT2WKxqJ/p///EcbN27U448/brnP//73v1q0aJGefPLJKtsHAAAA1HeE6AAAALiitWrVSjt27FDHjh313HPPaebMmfr8888llc0lnpCQoC5dumj9+vX67LPPtHTpUklScXHxedV/6tQpjR8/Xnv37nW99u3bp4MHDyomJuaS9cvK5MmTNWXKFEVGRlqWmT59ukaMGKFf/epXl7FlAAAAQO3k5+0GAAAAAN50/fXXKzw8XFLZlCgbNmzQ3XffrZ07d+qzzz6T0+nUk08+KR+fsvEn5VO5nK9u3bpp//79at26dY3a16FDB3388ccaO3asa93HH3+sjh07upX717/+pbvvvtttuWvXrm5lNm/erG+++UZvvfWW5f727t2rdevW6cCBAzVqLwAAAFDfEKIDAAAAZ1m6dKk6d+6sWbNmKSkpSSUlJVqyZImGDh2qjz/+WH//+9+rVd9f/vIX3XjjjZowYYJSUlIUEhKi/fv3a9u2bXr22WerfP/DDz+spKQkde3aVYMHD9abb76pDRs2aPv27W7l1q5dqx49eqhfv3569dVXtXPnTi1fvtytzIIFC7RkyRIFBwdb7i8tLU2TJ09W06ZNq9VPAAAAoL5iOhcAAADgLI0bN9aLL76o+fPnq7CwUIsWLdL8+fPVuXNnvfrqq5o3b1616uvSpYs++OADffPNN4qNjVXXrl312GOPnXdInZiYqKefflppaWnq1KmTnn/+ea1YsUIDBgxwKzdr1iy9/vrr6tKli1555RX94x//8Bit3rp1a7cR7RUJCwvT1KlTq9VHAAAAoD6zGWOMtxsBAABQE4WFhcrMzFTLli0VFBTk7eYAXmOz2bRx40YlJiZ6uylAhfi8BgAAdRkj0QEAAAAAAAAAsECIDgAAAAAAAACABR4sCgAAANRxzNAIAAAAXDqMRAcAAAAAAAAAwAIhOgAAAAAAAAAAFgjRAQAAAAAAAACwQIgOAAAAAAAAAIAFQnQAAAAAAAAAACwQogMAAAAAAAAAYIEQHQAAAAAAAAAAC4ToAAAAAAAAAABY8PN2AwAAAC6F7OxsORwObzdD4eHhio6O9nYzUE/UhuuaaxoAAABXGkJ0AABQ72RnZ6t9uw46XVjg7abIHhSsrw9kXFDouG7dOo0YMaLCbZ06ddKXX35Z47rP3Ud6eroGDBhwwfXh4svOzla7Dh1UWODd6zooOFgHMmp2Ta9cuVL33HOPdu3apR49enhsHzBggBwOx0W5pi+F3bt3q2fPnlqxYoWSk5O93RwAAABcJoToAACg3nE4HDpdWKCUyEmKDGjmtXbkFP+gl3KeksPhuCgjdx955BF16NDBtTx37twLrhN1h8PhKAvQp/1Nim7lnUZkH1LhvL9etGsaAAAAqAsI0QEAQL0VGdBMzYNivN2MiyYuLs5tlPhLL73k9ak94AXRraQ2Hb3dCgAAAOCKwYNFAQAAarni4mJJko9P1T+6HT9+XBMnTlRUVJQCAwPVunVrzZ8/X06n063coUOH1L9/f9ntdt1yyy3Kzc2VJB05ckT9+vWT3W5XQkKCjh075rGP1atXq3v37rLb7WrcuLFGjhyp77//3q3MgAEDPKaFmTt3rnx8fPTaa6+5ythstkpf5Ww2myZMmODRloSEBLVo0cK1nJWVJZvNprS0NMtjNHPmTLe6q9MvXH7VOS9W19H777/vVq6oqEipqalq3bq1AgMDFRUVpalTp6qoqMitnMPh0O233y673a4bbrhBmZmZkqS8vDwNHTpUdrtd/fr103fffefRlnfeeUexsbEKCQlRWFiYhgwZoq+++sqtTHJystv1W95fHx8f/e1vf3OVqeo+ycrKkiS1aNFCCQkJHm2ZMGGCxzVvdU+VW7lypVvd1ekXAABAfcNIdAAAgFquPEQPDAystFxBQYH69++vI0eOaPz48YqOjtYnn3yiadOmKScnR4sXL5YkOZ1OJSQkKCcnR4899ph+/PFHzZgxQ5I0ZcoU/fGPf9TNN9+shQsXavTo0dqyZYtrH3PnztWMGTOUlJSklJQUHTt2TEuWLNFNN92kPXv2qFGjRhW2bcWKFXr00Uf15JNP6ve//70kafr06UpJSZFUFlZOmjRJ48aNU2xs7IUcrhqpab9QMydOnKjwf1GUlJS4LdfkvMTFxenuu++WJO3atUvPPPOM23an06nf/va3+uijjzRu3Dh16NBBX3zxhZ566il98803euONN1xlR40apQ8++EBTpkyRr6+vJk6cKEmaM2eORowYodTUVC1YsEBDhw7Vl19+6fpD16pVqzR27FjFx8dr/vz5Kigo0LJly9SvXz/t2bPHIzgvt3XrVv3hD3/QhAkT9Ne//lWSNH78eA0ePNhVZsyYMbrjjjs0bNgw17prrrmm4gN9kdW0XwAAAHUdIToAAEAtd+LECUmS3W6vtNyiRYv03Xffac+ePWrTpo2ksgCuadOmWrhwoSZPnqyoqCht2rRJGRkZ2rJli2655RZJkr+/v9LS0jRp0iRNnTpVkhQVFaXx48drz5496tq1qw4fPqzU1FTNmTNHjzzyiGu/w4YNU9euXfXcc8+5rS/39ttva9y4cZo8ebIeeugh1/q4uDjX91lZWZo0aZJ69+6t0aNH1/BI1UxN+4WaOzsUPlenTp0kVf+8lAfw7dq1c11DQUFBHiH6a6+9pu3bt+uDDz5Qv379XOs7d+6se++9V5988on69OmjPXv2aOvWrXr++ec1btw4SVKTJk00YcIE3XnnnVq6dKkkqVu3boqPj9fmzZuVmJioU6dO6YEHHlBKSopeeOEFV/1jx45Vu3bt9MQTT7itL/fZZ59p+PDhSkxMdP3BS5J69+6t3r17u5bHjBmjLl26XPb7pKb9AgAAqA+YzgUAAKCWK59qparRpmvXrlVsbKyuuuoqORwO12vw4MEqLS3Vhx9+KEnasWOHwsLC3ELsXr16SZJuuOEG17ryka7vvfeeJGnDhg1yOp1KSkpyqz8iIkJt2rRRenq6R5t27typpKQkDR8+XAsXLryAoyAVFha67dfhcHiMXC5XUFAgh8Ohn3/+WcaYSuutSb9wYZYuXapt27Z5vLp06eIqU93zUlhYKKksOK/M2rVr1aFDB7Vv396t3oEDB0qSq94dO3ZIktuI74ruk7i4OIWGhrrKb9u2TcePH9ddd93lVr+vr6969epV4fV06NAhDRkyRL/+9a+1atWq85q6yUpJSYnHfVJ+bM5Vfk/l5uZ6TPl0rpr0CwAAoL5gJDoAAEAtd/jwYfn5+VUZoh88eFCff/65ZbmffvpJkvT9998rMjKywnnBzxYeHq6AgADX/NMHDx6UMcY1yv1c/v7+bstHjhzRkCFDlJ+fr9zc3Cr3V5Xly5dr+fLlHuubN2/usS41NVWpqamSykLVgQMHavHixRW2vbr9woW74YYb1KNHD4/15X8Akqp/Xsrf17Bhw0r3ffDgQWVkZJzXfRIQEKDw8PBK67PZbGratKnbfSLJFcqfq0GDBm7L+fn5io+P148//qirr776gu+TrVu3nvf0LmffUwEBAerVq5cWLVpU4bmpbr8AAADqE0J0AACAWu7AgQNq1aqV/Pwq/9HN6XQqLi7ONR3Ludq2bStJlqNSrZw+fdpVv81m0zvvvCNfX1+PcqGhoW7L3377rbp166annnpKY8aM0csvv6yxY8dWa99nu/322z0ehPjoo4/q6NGjHmXHjRunESNGqLS0VBkZGZo5c6YSExMrfABidfuFy6O65+Xsh2tWVe/111+vRYsWVbg9KipK0oXdJ1LZ/OEREREe5c69jx0Oh0JCQvTmm28qMTFR8+bNc/0BqCZ69eqlOXPmuK179tlntWnTJo+y5feUMUaZmZmaPXu2EhISXIH52arbLwAAgPqEn3QAAABqsaKiIu3du1eJiYlVlo2JidGpU6cqnW9akiIjI/Xpp5/KGFPpqFeHw6Hi4mI1bdrUVb8xRi1btnQF8lXt5+2339a1116rTZs2afLkybrttttq/BDEZs2aefRt8eLFFYbobdq0cZWNj49XQUGBpk+fruzsbI+y1e0XLo/qnpfdu3dLUoWjqM+td9++fRo0aFCl139kZKSKi4uVm5urq6++2rKcMUY5OTnq06ePq36pbP70qu5FSQoODta7776r9u3ba9KkSXriiSeUlJSkDh06VPneioSHh3vs9+yHpZ7t3HsqNDRUo0aN0p49ezzKVrdfAAAA9QlzogMAANRir732moqKijRo0KAqyyYlJenTTz/Vli1bPLYdP35cZ86ckSTddNNNOnnypGsOZ0n697//LalsDvNy5cHbTTfdJKlsbmhfX1/NmjXLY55xY4xr7vZybdu21bXXXitJWrJkiZxOpx588MEq+3EplI+irWhEc3X7hcujuudl3bp1ateundq3b19pvUlJSTpy5IhefPFFj22nT59Wfn6+pP9d9xs3bnRtr+g+2bFjh06ePOkqHx8frwYNGuiJJ56ocM7+Y8eOuS1fc801rjbPnj1bzZo105/+9Kcq5/K/FCq7T6rbLwAAgPqEkegAAKDeyin+oc7uPz8/X0uWLNHs2bPl6+srY4xWr17tVubHH3/UqVOntHr1asXFxenhhx/W5s2blZCQoOTkZHXv3l35+fn64osvtG7dOmVlZSk8PFx33XWX5syZo6SkJE2dOlVHjx7V66+/LqlsZHdeXp58fHy0cOFC9e7dWwMGDJBUNhJ1zpw5mjZtmrKyspSYmKiwsDBlZmZq48aNGjdunKZMmVJhfyIiIrRw4UKlpKRo9OjRuu2222p8bM7HgQMH9O6778rpdGr//v1auHChevbsqeuuu86j7IX0yyuyD10R+z7f83Lo0CEtWLBAO3fu1LBhw9zuk127dkkqeyhmdHS0WrVqpTFjxmjNmjW69957lZ6err59+6q0tFRff/211qxZoy1btqhHjx66+eab1bt3b/35z3/W4cOH5evrq5deekmStH79evn4+CgqKkoLFixQy5YtNXLkSEllc4MvW7ZMY8aMUbdu3TRy5Ehdc801ys7O1ltvvaW+ffvq2WefrbDPdrtdL7zwggYPHqxly5bpvvvuu6THODs7W++++65rOpe5c+eqefPm6tq1q8eULhfSLwAAgDrPAAAA1FGnT582+/fvN6dPn3Zbf/jwYWMPCjaSvP6yBwWbw4cPV7tvmZmZ1dpPenq6McaYkydPmmnTppnWrVubgIAAEx4ebvr06WPS0tJMcXGxq/4DBw6Yvn37mqCgIBMXF2eef/55I8msXr3atf7WW281OTk5Hm1bv3696devnwkJCTEhISGmffv25v777zcHDhxwlenfv7/p37+/x3sHDhxooqOjzcmTJyvs74oVKyo8HpLM/fff77F+yJAhpnnz5pbHzcfHxzRr1syMHTvW/PDDD8YYY1JTU01FPwafT7+86fDhwyYo2PvXdVBwza5pY4xZsWKFkWR27dpV4fb+/fubTp06ua2r6ryU11nV6+xrq7i42MyfP9906tTJBAYGmquuusp0797dzJo1y5w4ccJV7ujRo2bIkCEmKCjI9OzZ06xdu9ZIMk8//bRJSEgwQUFB5sYbbzRff/21R1/S09NNfHy8adiwoQkKCjIxMTEmOTnZ7N6921Vm7NixbtdvuXvuucc0aNDAdc2eTZJJTU2t8Pg1b97cDBkyxGP9/fff73HNn31sbDabiYiIMMOGDTMZGRluxzUzM7Pa/aqI1ec1AABAXWAzxgv/TxAAAOAiKCwsVGZmplq2bKmgoCC3bdnZ2XI4HF5q2f+Eh4crOjq62u/LyspSy5YtlZ6e7hoJfiHlqrJu3TqNGDHiguvBpVUbruuaXtOXysqVKzVz5kzXg0UrMmDAACUnJys5OfmC9rV792717NlTK1asuOC6rjSVfV4DAADUdkznAgAA6qXo6OhaFfQBFwPXNQAAAHD58WBRAACAWig0NFSjRo1yPZjzQssB9VVMTIzuuOOOSsvExcUpJibmMrUIAAAA9Q0j0QEAAGqh8PBwjweJXkg5oL6KjY1VbGxspWWmT59+mVoDAACA+ogQHQAAALrzzjvFo3KAyvXo0YP7BAAA4ArEdC4AAAAAAAAAAFggRAcAAHUeI0MBoHbjcxoAANRlhOgAAKDO8vMrm5nuzJkzXm4JAKAy5Z/T5Z/bAAAAdQkhOgAAqLN8fX3l6+urvLw8bzcFAFCJvLw812c2AABAXcMwAAAAUGfZbDY1adJEOTk5CgwMVEhIiGw2m7ebBQD4hTFG+fn5ysvLU2RkJJ/RAACgTrIZJqcDAAB1mDFGR48e1YkTJ5hzFwBqIZvNpoYNGyoiIoIQHQAA1EmE6AAAoF4oLS1VSUmJt5sBADiHv78/07gAAIA6jRAdAAAAAAAAAAALPFgUAAAAAAAAAAALhOgAAAAAAAAAAFggRAcAAAAAAAAAwAIhOgAAAAAAAAAAFgjRAQAAAAAAAACw8P+EEpTJi959T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data:image/png;base64,iVBORw0KGgoAAAANSUhEUgAABdEAAAHwCAYAAABJ6iaKAAAAOnRFWHRTb2Z0d2FyZQBNYXRwbG90bGliIHZlcnNpb24zLjEwLjAsIGh0dHBzOi8vbWF0cGxvdGxpYi5vcmcvlHJYcgAAAAlwSFlzAAAPYQAAD2EBqD+naQAAoR9JREFUeJzs3XV4VGf6xvF7ZuKekIQYENytQA1ooe6+dTda6t262y512q13a/trqW67dW+pQKGF4hYkBIi728j5/UFJSbEEkrwj38915YLMTJJ7Askz5znveV6bZVmWAAAAAAAAAADANuymAwAAAAAAAAAA4K1oogMAAAAAAAAAsAM00QEAAAAAAAAA2AGa6AAAAAAAAAAA7ABNdAAAAAAAAAAAdoAmOgAAAAAAAAAAO0ATHQAAAAAAAACAHaCJDgAAAAAAAADADtBEBwAAgM/weDwqLS1Vdna26SgAAAAAAgRNdAAAAHi1wsJCXXvtterVq5dCQkKUlJSkIUOGqLq62nQ0AAAAAAGAJjr8wrp16zRlyhT16dNHYWFhiomJ0fjx4/Xkk0+qoaHBdDx0oszMTNlstu2+9e/fv9Vjq6qqdNNNN6l///4KDw9Xr169dNFFF2njxo2G0gNA4Gpr7V67dq3GjRunt99+W1OmTNGnn36qb775Rt99950iIyMNPgP8VVZWlq677jrtv//+CgsLk81mU05OznYfW1tbq2uvvVYZGRkKDQ3V4MGD9dxzz23zuIKCAt1yyy2aPHmyoqOjZbPZ9MMPP3TuEwEAP/Taa6/t8Lhpy9uwYcNMx4QfamvNl6RvvvlGEyZMUEREhOLj43XKKafs8LUE0NWCTAcA9tRnn32mv/3tbwoNDdW5556rYcOGqbm5WbNmzdKNN96o5cuX68UXXzQdE53kiSeeUG1tbavbNmzYoDvuuEOHHXZYy20ej0eHHnqoVqxYoalTp2rAgAFau3atnn32WX311VdauXKloqOjuzo+AASk9tTuKVOmKCQkRHPnzlV6errh5NiZOXPm6F//+peGDBmiwYMHa9GiRdt9nNvt1uGHH6758+friiuuUP/+/fXVV19p6tSpqqio0G233dby2KysLD300EPq37+/hg8frjlz5nTRswEA/3Tfffepd+/e29z+j3/8w0Aa+Lv21PxPP/1Uxx9/vPbaay89+OCDqq6u1pNPPqkJEyZo4cKFSkpKMvhMAEkW4MOys7OtqKgoa9CgQVZ+fv42969Zs8Z64oknDCSDSffff78lyZo9e3bLbbNnz7YkWU8//XSrx77yyiuWJOuDDz7o6pgAEJDaU7vnz59vSbK+/vrrro6J3VBWVmZVV1dblmVZjzzyiCXJWr9+/TaPe/fddy1J1ssvv9zq9pNPPtkKCwuzioqKWm6rrq62ysrKLMuyrPfee8+SZM2cObPTngMA+KtXX33VkmTNmzdvu/cfeOCB1tChQ7s4Ffxde2r+kCFDrH79+llNTU0tty1atMiy2+3W9ddf32WZgR1hnAt82sMPP6za2lq9/PLLSk1N3eb+fv366Zprrml5f+tL1RwOh9LT03XppZeqsrKy1cc1NTXp7rvvVr9+/RQaGqoePXropptuUlNTU6vH2Ww2XXnllZoxY4YGDhyosLAwjRkzRj/99FPLYxoaGjRo0CANGjSo1eXp5eXlSk1N1f777y+3261XX31VNptNCxcu3OZ5/POf/5TD4VBeXt4Ovxf33HOPbDZbq9tmzpyp0NBQXXbZZa1uX7hwoY488kjFxMQoKipKBx98sObOnbvdzztp0qTtXur32muv7TDLFluPWrHb7UpJSdFpp522zfiUuro6/f3vf1ePHj0UGhqqgQMH6tFHH5VlWbv8Gtvz5ptvqnfv3tp///1bbtsyN7d79+6tHrvl/014ePhufS0AQPu0p3bPnTtXYWFhWrdunYYOHarQ0FClpKRoypQpKi8v3+Zj33vvPY0ZM0bh4eFKTEzU2WefvU3tPP/885WZmdnqtjfeeEN2u10PPvigJFGTd7MmJyQktOmqrp9//lmSdPrpp7e6/fTTT1djY6M++uijltuio6OVkJCwy88JAOh4LpdL999/v/r27avQ0FBlZmbqtttu2+a4WJJycnJ2OCZmZ+M4LMtSZmamjj/++G3ua2xsVGxsrKZMmSJJ+uGHH3b4NWbNmtXqY3c09vOvI8GeffbZltcYaWlpuuKKK7bpD2ypvyeccMI2GadMmdLmUTiZmZk6//zzW9126aWXKiwsbLdySTv/vu/KX7+foaGhGjBggKZNm7ZN3W/P65WttbXml5eXa8WKFTrxxBMVEhLS8riRI0dq8ODBevvtt3f5tYDOxjgX+LRPPvlEffr0adUs3ZUTTzxRJ510klwul+bMmaMXX3xRDQ0Nev311yVtHvtx3HHHadasWbr00ks1ePBgLV26VNOnT9fq1av14Ycftvp8P/74o9555x1dffXVCg0N1bPPPqsjjjhCv/32m4YNG6bw8HD95z//0fjx43X77bfr8ccflyRdccUVqqqq0muvvSaHw6FTTjlFV1xxhWbMmKHRo0e3+hozZszQpEmT2nUZ++LFi3XCCSfoqKOO0jPPPNNy+/LlyzVx4kTFxMTopptuUnBwsF544QVNmjRJP/74o/bZZ59tPtegQYN0++23S5JKS0t13XXXtTnHxIkTdemll8rj8WjZsmV64oknlJ+f31JMLcvScccdp5kzZ+qiiy7SqFGj9NVXX+nGG29UXl6epk+f3uavJW0u7itXrmzJu8XYsWMVGRmpO++8UwkJCRo4cKDWrl2rm266SePGjdMhhxzSrq8DANg97andZWVlamxs1OWXX66DDjpIl112mdatW6dnnnlGv/76q3799VeFhoZK2jzr9YILLtC4ceM0bdo0FRUV6cknn9Ts2bO1cOFCxcXFbfdrfP3117rwwgt15ZVX6pZbbpEkanIH1eQdaWpqksPhaHWQLEkRERGSpN9//12XXHJJh3wtAMDuu/jii/Wf//xHp5xyiv7+97/r119/1bRp07Ry5Ur973//2+7HnHHGGTrqqKMkSZ9//rneeuutnX4Nm82ms88+Ww8//LDKy8tbnTj95JNPVF1drbPPPrvVx1x99dUaN25cq9sGDhy4zefeUvckaeXKlfrnP//Z6v577rlH9957rw455BBdfvnlysrK0nPPPad58+Zp9uzZCg4ObnlsWFiYPvvsMxUXFys5OVnS5gVz77zzjsLCwnb6HHfk7rvv1ssvv6x33nlHkyZN2q1cW1x66aWaOHGiJOmDDz7Y4b/P9tx2220aPHhwy/O57bbblJycrIsuukjS7r1e2aKtNX/LiZntLW6LiIjQ8uXLVVhYqJSUlDY/L6DDmVwGD+yJqqoqS5J1/PHHt/ljJFl33313q9v2339/a8iQIS3vv/7665bdbrd+/vnnVo97/vnntxkRIsmSZM2fP7/ltg0bNlhhYWHWiSee2Orjb731Vstut1s//fRTy+XIfx01c8YZZ1hpaWmW2+1uuW3BggWWJOvVV1/d6XO7++67rS0/0jk5OVZqaqo1YcIEq6GhodXjTjjhBCskJMRat25dy235+flWdHS0dcABB2zzecePH29Nnjy55f3169e3KY9lWVavXr2s8847r9VtZ555phUREdHy/ocffmhJsh544IFWjzvllFMsm81mrV27dpdfZ2t///vfLUnWihUrtrnv008/tVJTU1v+3SRZhx9+uFVTU9OurwEA2D3trd1batvBBx9suVyultu3XJL+1FNPWZZlWc3NzVZycrI1bNiwVnXv008/tSRZd911V8tt5513ntWrVy/LsjaPi4mKirL+9re/taq9lkVN3tru1OSdjXN57LHHLEnbvNa65ZZbLEnWMcccs93PyTgXANh97R3nsmjRIkuSdfHFF7d63A033GBJsr7//vtWt69evdqSZD366KMtt+2sFmwtKyvLkmQ999xzrW4/7rjjrMzMTMvj8ViWZVkzZ860JFnvvffeLp9venq6dcEFF7S8v+Vjt9SQ4uJiKyQkxDrssMNa1fqnn37akmS98sorLbdt+d6MGDGi1fN7/fXXrYyMDGvixIltGoWzdS1+4YUXWr2W2aI9uSxr8xg8SdZ//vOfltu2fh2yM3/9nliWZTU2Nlp2u92aOnVqy23tfb2ytbbWfLfbbcXFxVkHH3xwq8eVlpZakZGR2/RdABMY5wKftWU8R3s3g6yvr1dpaakKCwv1/vvva/HixTr44INb7n/vvfc0ePBgDRo0SKWlpS1vBx10kKTNl2Nvbb/99tOYMWNa3u/Zs6eOP/54ffXVV3K73S2333PPPRo6dKjOO+88TZ06VQceeKCuvvrqVp/r3HPPVX5+fquvMWPGDIWHh+vkk09u0/MrKyvT4YcfrujoaH388cetzoq73W59/fXXOuGEE9SnT5+W21NTU3XmmWdq1qxZLd/XLZqbm1tW+e2OpqYmlZaWqri4WN98842+//77Vt/vzz//XA6HY5vvxd///ndZlqUvvviizV/L4/Ho7bff1ujRozV48OBt7k9KStLo0aP1j3/8Qx9++KHuuece/fzzz7rgggt2+/kBANpud2v39ddfL4fD0fL+Oeeco+7du+uzzz6TJM2fP1/FxcWaOnVqq7p39NFHa9CgQS2P21p2draOPvpojRo1Sq+//rrs9tYvi6nJf9qdmrwzZ555pmJjY3XhhRfqm2++UU5Ojl588UU9++yzktRq/B0AwIzPP/9c0uYavLW///3vkrRNbW1sbJSk3VqVPWDAAO2zzz6aMWNGy23l5eX64osvdNZZZ7VpNMlf7apmfvvtt2pubta1117b6jXAJZdcopiYmO2+drjgggv06quvtrz/6quv6rzzztvmNcSufPTRR5o6dapuvPFGXXnllXuUq7m5WZL26PVBVVWVSktLtXHjRj388MPyeDwt/Y/deb2ytbbWfLvdrilTpui7777TrbfeqjVr1uj333/Xqaee2vIceX0A02iiw2fFxMRIkmpqatr1cY888oiSkpKUmpqqU045RRMnTtRDDz3Ucv+aNWu0fPlyJSUltXobMGCAJKm4uLjV5+vfv/82X2PAgAGqr69XSUlJy20hISF65ZVXtH79etXU1LTMW93aoYceqtTU1JYXDx6PR2+99ZaOP/74NjccjjnmGGVlZamysnKbOWYlJSWqr6/f7qVugwcPlsfj0aZNm1rdXllZqaioqB1+vdraWhUWFra8bf2cJentt99WUlKSunfvrsMOO0w9evTQSy+91HL/hg0blJaWts3z29IE37BhQ5uet7R5tE5eXp7OOuusbe7Lzs7W5MmTdeGFF+q2227T8ccfr7vvvlvPPvus/vvf/3ZYYwAAsGPtrd1b6uSgQYNa3e5wONS/f/+WGatbasX26tugQYO2qSV1dXU6/PDDVVRUpPLy8u0enFOTW+fZcn9HSElJ0ccff6ympiYddthh6t27t2688UY99dRTkrTT5wgA6BobNmyQ3W5Xv379Wt2ekpKiuLi4bWpCaWmpJCk2Nna3vt65556r2bNnt3ze9957T06nU+ecc85ufb6qqqqd1pMdvXYICQlRnz59tlvzzjrrLK1evVq//fabcnJy9MMPP2wz43xXFi1apDPOOENut3u7+7u0N9eWOek7e64lJSWtXh/U1ta2uv+EE05QUlKSevXqpXvuuUd33HFHy4KB3Xm9srX21Pz77rtPF110kR5++GENGDBAY8eOVVBQUMtYGV4fwDSa6PBZMTExSktL07Jly9r1ceecc46++eYbffXVV3ruuee0ZMkSHXPMMS0Htx6PR8OHD9c333yz3bepU6fuduavvvpK0uaz9GvWrNnmfofDoTPPPFPvv/++GhsbNXPmTOXn528zA25nVq1apS+++EINDQ0tqwT2xK7mjj366KNKTU1tefvrbLrDDjus5Xv36quvqqamRpMnT+6Us8gzZsyQ3W7XGWecsc19r732mhobG3XMMce0uv24446TJM2ePbvD8wAAWmtv7e6sTZ9LS0vldDr1ySefKCsrS9OmTdvmMdTkznXAAQcoOztbCxcu1KxZs5SXl6d9991XkloWLgAAzGvrKvAtJ7b/unl3W51++ukKDg5uOXn9xhtvaOzYsdtt3u5KeXm5mpubO3x+dlJSko499li9+uqreu211zR+/PhtTjLsyuLFizVp0iQ9+uijeuWVV7bZULS9CgsLJWmnz3XcuHGtXh88+uijre5/9NFH9c033+jzzz/X3XffrYceekj33nvvHuXaWltrfkhIiF566SXl5+frp59+UlZWlr766itVVVVt94QO0NXYWBQ+7ZhjjtGLL76oOXPmaL/99mvTx/Tp06fVJpKxsbE688wzNXfuXO23337q27dvy4iXtrxg2F4zfPXq1YqIiFBSUlLLbUuWLNF9992nCy64QIsWLdLFF1+spUuXbnOm/txzz9Vjjz2mTz75RF988YWSkpJ0+OGHt+m5SdLHH3+siRMnatq0abryyit19tlnt1yqnZSUpIiICGVlZW3zcatWrZLdblePHj1absvNzVVNTc12R6NsnXfChAkt7/+14ZGamtrq+z1w4EDtv//++vDDD3XGGWeoV69e+vbbb1VTU9Nq5duqVaskSb169WrT825qatL777+vSZMmKS0tbZv7i4qKZFlWqxE7kuR0OiVt3nkeAND52lO7e/fuLUnKyspqdQmxx+PRmjVrWjb93FIrsrKyWi4/3iIrK2ubWhIREaEvv/xSgwYN0nXXXad//vOfOvXUU7epd9TkP/NIba/JbeVwODRq1KiW97/99ltJYrNvAPACvXr1aqm3W9eeoqIiVVZWblMT5s+fr6CgoFa/19sjISFBRx99tGbMmKGzzjpLs2fP1hNPPLFbn2vFihWStNOaufVrh61fYzQ3N2v9+vU7rEUXXnihzjrrLMXGxuqee+5pd7bhw4frvffeU3h4uN577z1deumlWrJkScsYnPbmWrFihWw2205PNsyYMaPVCfOtP68kjRkzpmVj0yOPPFJ5eXl66KGHdOedd7b79cqOtKfmd+/eXd27d5e0eZzMDz/8oH322YeV6DCOlejwaTfddJMiIyN18cUXq6ioaJv7161bpyeffHKnn2NLMdmyG/Spp56qvLw8/fvf/97uY+vq6lrdNmfOHC1YsKDl/U2bNumjjz7SYYcd1jK/1el06vzzz1daWpqefPJJvfbaayoqKtJ11123zdcYMWKERowYoZdeeknvv/++Tj/9dAUFtf1815YduadOnar9999fU6ZMaXmODodDhx12mD766KOWlQLS5hdCb775piZMmNByqb20+bJvSds0JLa25aTElrfx48fvNN9fv99HHXWU3G63nn766VaPmz59umw2m4488sg2Pe/PP/9clZWV2x3lIm0+w21Zlt59991Wt2/ZLX5LIwYA0LnaU7sPPvhghYaG6l//+pc8Hk/LY2bMmKGioqKWq4vGjh2r5ORkPf/88y31RZK++OILrVy5UkcffXSrr5GUlNQyIua+++5TRkaGLrnkkm1GrlCTN2tvTd4dJSUleuihhzRixAia6ADgBY466ihJ2qaR/fjjj0tSq9ra3Nysjz/+WAcddNAeNTrPOeccrVixQjfeeKMcDodOP/303fo8b7/9tkJCQlqdWP6rQw45RCEhIfrXv/7Vqv6//PLLqqqq2ua1wxZHHHGEIiMjVV5erlNPPbXd2fbaay9FRkbKbrfrpZdeUk5Oju67777dyuVyufT+++9r77333un3ffz48a1eH/y1if5XDQ0Ncrlccrlc7X690hbtqfmPPvqoCgoKOuSKPmBPsRIdPq1v37568803ddppp2nw4ME699xzNWzYMDU3N+uXX37Re++9t82MsiVLluiNN96QZVlat26d/vWvfykjI0Njx46VtLlwv/vuu7rssss0c+ZMjR8/Xm63W6tWrdK7776rr776quWxkjRs2DAdfvjhuvrqqxUaGtqyQcbWlz898MADWrRokb777jtFR0drxIgRuuuuu3THHXfolFNOaXmBssW5556rG264QZLaddn41mw2m1566SWNGjVKd999tx5++OGWLN98840mTJigqVOnKigoSC+88IKamppaHlNUVKS7775bL730kk4//fRtZtG2R3Z2tt544w1JUl5enp5++mnFxMS0rMQ79thjNXnyZN1+++3KycnRyJEj9fXXX+ujjz7Stddeq759+7bp68yYMUOhoaE73Ozt/PPP16OPPqopU6Zo4cKFGjp0qBYsWKCXXnpJQ4cO1YknnrjbzxEA0Hbtqd0JCQm64447dOedd+rwww/X8ccfr+zsbD399NMaOXKkLr74YklScHCwHnroIV1wwQU68MADdcYZZ6ioqEhPPvmkMjMzt3vSeovw8HC9+OKLOuSQQ/Tcc89tM7aNmtz2mlxVVdUy43TLmLSnn35acXFxiouLa7V52oEHHqj99ttP/fr1U2FhoV588UXV1tbq008/3WaDtgceeECStHz5cknS66+/rlmzZkmS7rjjjt3+fgAAdmzkyJE677zz9OKLL6qyslIHHnigfvvtN/3nP//RCSecoMmTJ0vafHx97733Kjc3V0cffXRLnZHUsthsyxVPW1YX78jRRx+tbt266b333tORRx6p5OTkdmVes2aN7r77br311lu65ZZbdtrcTUpK0q233qp7771XRxxxhI477jhlZWXp2Wef1bhx43ZY8x0Oh1auXCnLshQZGdmufH81bNgw3XzzzXrwwQd1+umna8SIEW3O9e233+rOO+/UkiVL9Mknn+xRjm+++Ua5ublyOp2aN2+eZsyYoeOOO04hISGS2vZ6ZWfaWvPfeOMNvf/++zrggAMUFRWlb7/9Vu+++64uvvjiNm/qDnQqC/ADq1evti655BIrMzPTCgkJsaKjo63x48dbTz31lNXY2NjyOEktbzabzUpJSbFOOukka+XKla0+X3Nzs/XQQw9ZQ4cOtUJDQ634+HhrzJgx1r333mtVVVW1+nxXXHGF9cYbb1j9+/e3QkNDrdGjR1szZ85seczvv/9uBQUFWVdddVWrr+Fyuaxx48ZZaWlpVkVFRav7CgoKLIfDYQ0YMKDN34O7777b2t6P9L333msFBQVZCxYsaLltwYIF1uGHH25FRUVZERER1uTJk61ffvml5f7Zs2db/fr1s+655x6rqamp1edbv369Jcl69dVXd5mpV69erb7niYmJ1mGHHWbNmTOn1eNqamqs6667zkpLS7OCg4Ot/v37W4888ojl8Xja9NyrqqqssLAw66STTtrp43Jzc60LL7zQ6t27txUSEmKlpqZal1xyiVVSUtKmrwMA6Dhtrd2WZVnPPPOMNWjQICs4ONjq3r27NWXKFKusrGybz/nOO+9Yo0ePtkJDQ62EhATrrLPOsnJzc1s95rzzzrN69eq1zcdecMEFVkxMzDaPpya3vSZvybO9t79+z6+77jqrT58+VmhoqJWUlGSdeeaZ1rp167b7eXf0OTmUAYC2e/XVVy1J1rx587Z7/4EHHmgNHTq01W1Op9O69957rd69e1vBwcFWjx49rFtvvbVVnd5S83b1tvUx8s5MnTrVkmS9+eab29w3c+ZMS5L13nvvbfdj33rrLWvYsGHWk08+uU3d2vKxf83x9NNPt3qNcfnll29zfL6970177t+iV69e1nnnndfqtsbGRmvQoEHWuHHjLJfL1eZcV111lXXAAQdYX3755TZfZ0evQ/5qy/dky1tQUJDVq1cv6+qrr97me7Cr1ys709aa/+uvv1oHHHCAFR8fb4WFhVkjR460nn/++Tb3BYDOZrOsv1y3CqDNbDabrrjiim0ue95TpaWlSk1N1V133aU777yzQz83AABoO2oyAAA7ds899+iHH37Y6QaZmZmZeu2111rmbu/Mddddp5dfflmFhYWKiIjouKAAsIeYiQ54oddee01ut1vnnHOO6SgAAAQ0ajIAAF2jsbFRb7zxhk4++WQa6AC8DjPRAS/y/fffa8WKFfrHP/6hE044QZmZmaYjAQAQkKjJAADs2ogRIxQcHLzTx5x44ok7nYdeXFysb7/9Vv/9739VVlama665pqNjAsAeY5wLsAc6epzLpEmT9Msvv2j8+PF64403lJ6e3iGfFwAAtA81GQCArvHDDz9o8uTJSk5O1p133tlqI2oA8BY00QEAAAAAAAAA2AFmogMAAAAAAAAAsAM00QEAAAAAAAAA2AGa6AAAAAAAAAAA7ABNdAAAAAAAAAAAdoAmOgAAAAAAAAAAO0ATHQAAAAAAAACAHaCJDgAAAAAAAADADtBEBwAAAAAAAABgB2iiAwAAAAAAAACwAzTRAQAAAAAAAADYAZroAAAAAAAAAADsAE10AAAAAAAAAAB2gCY6AAAAAAAAAAA7QBMdAAAAAAAAAIAdoIkOAAAAAAAAAMAO0EQHAAAAAAAAAGAHaKIDAAAAAAAAALADNNEBAAAAAAAAANgBmugAAAAAAAAAAOwATXQAAAAAAAAAAHaAJjoAAAAAAAAAADtAEx0AAAAAAAAAgB2giQ4AAAAAAAAAwA7QRAcAAAAAAAAAYAdoogMAAAAAAAAAsAM00QEAAAAAAAAA2AGa6AAAAAAAAAAA7ABNdAAAAAAAAAAAdoAmOgAAAAAAAAAAO0ATHQAAAAAAAACAHaCJDgAAAAAAAADADtBEBwAAAAAAAABgB2iiAwAAAAAAAACwAzTRAQAAAAAAAADYAZroAAAAAAAAAADsAE10AAAAAAAAAAB2gCY6AAAAAAAAAAA7EGQ6AIA952pwydngluWy5HFbstweeZyWPG6PLLel3LRQBdmkILtNwTabgmy2ze/bbIp02BXh4HwaAABdzd3sVlOVU64Gtyy3JcvzRx33WMpND5XDtnnFi+OP2h0dZFd8kEPBdpvp6AAABKTmWqeaa1yy/jjW3nz8vbl2b0prXbuD7TbFOOyKpXYDfoEmOuDFnHUu1Rc3bn4r+fPPhpKmVrc561w7/TwXP9Nvp/dHO+xKCw1SakiQ0kKDlfqXv6eFBiktJEhRQY6OfHoAAPid+uJGVW+qU82mOtUWNKipslnNVU41VW9+a65q3vz3Kqfcje4dfp6d1e5wu01xQQ7FBTkUH2zf6u8OpYcGqXdYiDLDg5UZFqyU0ODOeJoAAPgFj8uj6o11qs1vUFNFsxormtRY2azGiuY/3t/y9yY1VjrlcXp2+Ll2Vrsj7DbFBjkUG7S5bm/5e3JIkHqFBatnWLB6/fHWPSRINhtNd8Db0EQHDGuqalbZiiqVLKtURVa16gob/miUN8pZv+OD645U4/Yoq75ZWfXNO31clMP+R3M9SOmhwRoRFaqxMeHaKzpc8cE02AEA/s+yLNVsrFNVTp2qN9apJrdONRvrVZ1bp9rcerkaOr92N3gsNTS7VNC885Po0uaGe6+wYPUOD1HmH38OiQzV6OgwpdFgBwAEiOYapyrX1agyu1ZV6//4M7tWNbl18jitTv/69R5L9c0uFez8kFuSFGq3qUfo5oZ6ZniwBkeEakRUmEZGhyk5hDYeYAo/fUAX2rphXra8UqXLK1Wzqd50rDardXu0pqFZaxo2V/43i/68r094sMZEh2tsTLjGRIfRWAcA+IWa3DqVLqtUybJKlS6tVNmKSjXX7Lp57S0aPJZW1Tdr1XZOlCcHOzQqOkyjo8M1OjpMo6LC1D8iRHZWvwEAfJRlWapYU6OiBWUqX1mtyuwaVa2vVUNpk+lobdbksbS2oVlrG5qlitb3dQ8J0oiozU31zW+hGhoZxrgYoAvQRAc6ia83zNsru8Gp7Aan3iuubrmNxjoAwJc0VjSr8PcylS6tUOmySpUur1JTZRuWjPmoYqdbX5fX6evyupbbohx2jYgK1fjYCB2UEKmJcZGKZO8UAICXcjd7VLqsUoW/l6no9zIVLSxXc5XTdKxOU9Ts0jflLn2zVe0Ot9u0T0y4DoiP1AFxEdovNoJ9z4BOYLMsq/OvWwECgLvZo4LfSrXx+0LlzS5W9Ya6XX9QF9nVTPSu1C88RId3i9JxidGaFB+hEDvFHQBghsfpUdGCcuXNLlbe7GKVraySteNRp13KW2p3sM2mcTFhOig+UgfFR2m/2HCFcWAOADCkudap4oXlKvy9XEXzy1SyrHKne4x0JW+q3WOiw3TgH031CXERimF/M2CP0UQH9kBTZbM2/li0uXE+q3iXG3ya4i3F/K9iHHYd3i1KxyZG6+jEKCUEc3EMAKBzVWbXKG9WsfJml6hwXmmX7T/SXt5au8PsNu0XG6GD4iN1fFK0hkeFmY4EAPBz1RvrlPNNvjZ8U6CSpZWy3N7ZxvLW2u2wSeNjI3R8UrSOT4xR34gQ05EAn0QTHWinqpxabfy+UBu/L1TRwnKvLeBb89ZivrUthf24xGgdlxSt/hGhpiMBAPyA5bFUOL9M2Z/nadNPRarLbzAdqU18oXZLUv/wEJ2UHKOTk2M0LibcdBwAgJ8oz6pSztcFyvmmQBWrq3f9AV7AV2r3kMjQluPufWPCZWMvFKBNaKIDu2B5LBUtLG9pnFetrzUdqd18pZhvbWBESEth3z82gk3OAADtUrK0Qus+zdP6L/NUX9RoOk67+WLt7hkWrJOSonVycgy1GwDQLpZlqXhRhTZ8W6AN3xZ41XjUtvLF2t09JEjHJEbptORYHZwQSe0GdoImOrADpcsrtertHG34tkCNFb69qZgvFvOtJQY7dGJSjC7PiNfoaFa5AQC2r2JttbI/y1P253k+efC9NV+v3SkhQTolOUYXpcVpFLUbALADJUsqtObDTdrwbYHqi33vpPfWfL12Z4QG6ZyUOJ2XGqeBkVwZDvwVTXRgK64mt9Z/nqeVb61XyZJK03E6jK8X863tExOuqRkJOq17jELZlBQAAl5DeZNWv79R6z7J9ZnLvdvCn2r32OgwXZIerzO6xyqajc0AIOA5611a92muVr2do7IVVabjdBh/qt37xoTrvNQ4nd49VnHB1G5AookOSJKqN9Vp1ds5Wv3+RjVV+vaq8+3xp2K+RWKwQxekxunyjAT1DmdjFAAINCVLK7TijfVa/0We3M0e03E6nD/W7iiHXad1j9ElafHaJzbCdBwAQBcrz6rWqnfWa+3HuXLWukzH6XD+WLvD7DYdlxitS9PjdXBClOk4gFE00RGwLI+lTT8WaeVb65U3q1iW/x1/t/DHYr6FXdLh3aI0NSNBR3WLYoYbAPgxd7NH67/K04o31qtkcYXpOJ3Kn2u3JA2PCtUlafE6PzWO1ekA4MfczW5lf5GvVW/nqHhhuek4ncrfa/eIqFBd26ObzkyJ5apwBCSa6Ag4jRVNynpvg1a9s0G1efWm43QJfy/mW2SGBeuy9HhdlBavxJAg03EAAB2krqhBq97JUda7G9RQ2mQ6TpcIlNodF2TX5ekJurZnNyVTuwHAb1RvqtPKN9drzf82+eXV3tsTKLW7e0iQLk+P19SMBCVRuxFAaKIjYJQsqdDy17OV81W+X172vTOBUsy3CLXb9LfkGF2VkaC9uVwcAHxWxdpqLXputdZ/lS/LFVgvWQOtdofZbbowNU439kpUJmPaAMBnVW+o1cJnV2vdp7my3NRufxZmt+mslFhd16ObhkaFmY4DdDqa6PB75aur9fv0ldo4s9B0FGMCrZhv7djEaP2zb7KGUdQBwGdUrqvRwmeytP7LPL8et7YzgVq7g2zSqcmxuiUzUcOp3QDgMwK5eb5FoNZuSTq6W5Tu7ZOsMTHhpqMAnYbrLuC3avLqteBfq7Tuk00BewAO6ZPSGn1WWqNzUuN0X58k9QxjdRsAeKvK7Botena1sj/PpXYHKJclvVlUpTeLqnRUtyjd2TtJ+3JVGQB4LZrnkKTPymr1WVmtjk2M1j29k7QXzXT4IZro8DuNFU1a9NxqrXo7J+DGtmD7PJL+U1Cpt4uqdHl6vG7PTGJmOgB4kaqcWi18NkvZn+VxAI4Wn5fV6vOyWp2QFK1/9u2uwZGhpiMBAP5A8xzb80lpjT4prdGJSdF6oE+yhnBVGfwI41zgN5x1Li19da2WvbpOzjqX6TheJZAvK9ueaIddN/Tsput7dlNUkMN0HAAIWDW5dVr4dJbWfsIB+F9Ru1tz2KRzU+J0b59k9QgLNh0HAAJW9cY6LXwmi+b5dlC7W3PYpLNT4nRv7yT1Yr8T+AGa6PB57maPVr29XoteWKPGsibTcbwSxXz7koMduqN3kqakxyvEbjcdBwAChrPOpUXPZ2n5f7K5amwHqN3bF2636fqe3XRLr0ROhANAF3I1uLToudVa+uo6eZzU7u2hdm9fiM2m63p20529kxTp4LgbvosmOnyW5bG07tNcLfjXKtXk1puO49Uo5jvXOyxY9/dN1pndY2Wz2UzHAQC/ZVmW1nywUfOfWKmGEk587wy1e+dSQoJ0X58kXZQWLzu1GwA61fqv8vXrQ8tUl99gOopXo3bvXEZokB7pl6LTU2JNRwF2C010+KSC30o19x9LVZ5VbTqKT6CYt83IqDA9OSBFB8ZHmo4CAH6nZGmFfrlviUqXVpqO4hOo3W0zOjpM/x6UpjFsYAYAHa4qp1ZzHliqvFnFpqP4BGp320yKi9BTA1M1jHnp8DHsrAef4qx3ad6jK7TyrfUSp3/QwRbXNmryghxdkZGgB/t151IzAOgATVXNmj99pbLezZHF1d/oYAtrGrXP/GxdndFN9/dNpnYDQAdwNbi06PnVWvoKo1vQ8X6orNfo39bpiowE3dsnWbGMZ4OP4FUmfEbBr6X63/EztfJNGujoPJakp3PLNeLXtfqxos50HADwaWs+3Kj/HvmdVr1NAx2dx21J0zeVaejctfqitMZ0HADwaTlf5+u/R3+vxS+soYGOTuOypCc3lWvgnLV6o6DSdBygTViJDq/H6nOYkN3gZFU6AOym+pJGzbpjkTb9WGQ6CgLIhkanjlq8Uaclx+jJAanqHsqhDgC0VfWmOs25b4lyf2Z0C7pOUbNL56zI03+Lq/XCoDRqN7waXSF4NVafwyRWpQNA+63/Ml8fHDuTBjqMeae4WoPnrtXL+RWmowCAT1j1bo4+PH4mDXQY81FpjYb9ulbvFVWZjgLsEE10eCVnvUu/3LdEn58/WzWb6k3HQYDbsir9qqwC1bm5pBEAtqep2qkfbvhd3187T02VzabjIMBVuNy6eGW+jly0QcXNLtNxAMArNZQ26pvLf9XsuxbLWe82HQcBrtTp1qnLcnX60k0qc1K74X1oosPrsPoc3ohV6QCwY3mzi/XBsd9r3ae5pqMArXxZVqsRv67T12W1pqMAgFfJ+bZAHxw7UxtnFpqOArTyTnG1hs1dp09K2OcE3oUmOrwGq8/hC1iVDgB/cjW49Mt9i/XlxXNUX9RoOg6wXUXNLh2xaINuWFMop4cVGgACm6vRrVl3LdJ3V/6mxgquHIN3Kmx26bglG3XhijzVc9wNL0ETHV6hZGkFq8/hM7ZelT6vusF0HAAwojyrSv874QetfDOH2g2vZ0l6bGOZ9p+frbX1TabjAIARFWuq9dHfflTWuxtMRwHa5NWCSu0zL1urqd3wAjTRYdzajzfps7NnsfocPie7wakDfl+vNwoqTUcBgC617tNcfXL6z6rewHgr+Jb5NY0a/Vu2/kPtBhBgVr2do4/+9pMq1zAiA75lWV2Txv6WzaajMI4mOoyxPJZ+e2S5frxpgdxNXJ4D39TosXTOijzdtKZQHoulmAD8m8fl0dxpS/XDDb/L1cAGZPBNtW6Pzl+Rp3OX56qRS8QB+DlXo1szr5+v2fcslruR2g3fVOP26NRlubomq4DRbDCGJjqMaK5x6uvL5mrpy2tNRwE6xCMby3Ts4o2qdvHCFIB/aihr0hcX/KLl/8k2HQXoEK8XVumABTnKb3KajgIAnaKuqEGfnT1L2Z/nmY4CdIh/5ZbrgN/XK7eR2o2uRxMdXa4qp1Yfn/aTcn8qNh0F6FCfl9Vqn3nZWsO8NgB+pnhxuT486QcVziszHQXoUPOqGzRuXjZ7nADwO6XLK/XxqT+pdFml6ShAh5pb3aDRv63Tt+W1pqMgwNBER5fKnVWsj0/9SVXZ/LKDf1pV36y952Xr6zL+jwPwD6veydFnZ89WfVGj6ShAp8hvcumA39frrUJmrQLwD+u/ytdnZ8+idsNvlTrdOnLRBv07r9x0FAQQmujoMktfXauvp8xVczWX3cC/Vbo8OmrxBk3fWGo6CgDsNo/b0ux7Fmv23YvlcTI3Gv6t0WPpzOW5um1tkSz2OAHgwxY+l6Xvr53H3iXwey5LunRVgW6hdqOL0ERHp3M3u/XTrQv020PLZbn5xYbA4Lak69cU6YIVeWry0HwC4FtcjW59d/VvWvV2jukoQJeatqFUJy7ZpFr2OAHgY1xNbv1ww+9a8OQqicNuBJCHNpTq9GW5HHej09FER6eqL2nUZ+fM1pr/bTIdBTDitYJKTV6Qo0I2LQPgI5qqmvXlRb9o43eFpqMARnxUWqMJv+eoqMllOgoAtElDaaM+P3e21n2aazoKYMS7xdU6eMEGlTmp3eg8NNHRacpWVumjU35UyeIK01EAo+ZUbd60bFENm5YB8G51RQ369OxZKvqd+ZIIbItrGzXh9/Xa0NBsOgoA7FTFmmp9dOpPHHcj4M2uqte+89ZrbX2T6SjwUzTR0SmKF5fr8/PYhAzYIrfJpckLcvRbVb3pKACwXZXZNfrkjJ9VuabGdBTAK6xtaNaE39drVR0H4wC8U9mqKn1+7mzV5bNYB5A21+795q/XvGp+JtDxaKKjwxX+XqYvL5zDBqLAX1S6PDpk4QbNqqwzHQUAWilaWK5Pz/iZg3DgL3KbXJr4+3ot4GAcgJcpXVapL86brcYKrpgBtlbqdOuQBTmawwI2dDCa6OhQ+XNL9NUlc+SsYw4VsD01bo+OWLRR35fXmo4CAJKkjT8U6ssLf1FTFSe/ge0pdbo1eUGOfq7gJDgA71CypEJfULuBHap2e3TYwg3UbnQomujoMJt+KtLXU+bKVe82HQXwanVuj45evFFfljEyAYBZG78v1HdX/SZXA7Ub2Jlqt0eHL9qgz0up3QDMKlpQri8u/IUrv4FdqHV7dMSiDSxgQ4ehiY4OseH7An17xW9yN3lMRwF8QqPH0vGLN+njkmrTUQAEqNxZxfr+2nnyOC3TUQCf0OCxdMKSTXq/mNoNwIyCeaX66uJf5Kzlym+gLeo9lo5ZvFFfl9FIx56jiY49tumnIn1/zXx5nDTQgfZotiz9bWmuvmBVG4AuVvBrqb698je5m6ndQHs4LUtnLsvlajIAXS5/bom+vnSunFz5DbRLg8fScUs26jOOu7GHaKJjj+TPKdF3V/1GAx3YTc2WpZOWbuISMwBdpmhBmb6+fK7cjRyEA7uj2bJ00pJNzFkF0GVyfy7W15f9yvg1YDc1eTbX7k9ppGMP0ETHbiucX6Zvpv7KCBdgDzV6LB27eKNmVXIwDqBzlSyt0FeXsn8JsKca/rg8/PfqBtNRAPi53FnF+vaKXzn5DeyhZsvSqUs3aXZlveko8FE00bFbiheXb95ElDPhQIeo91g6atFG/VpFQQfQOcpWVenLi+cwRxXoIFs2G11R22g6CgA/VbaySt9fM4/xa0AHafhjAdsyajd2A010tFvpikp9dclcOes4CAc6Us0fu4cvrGFVG4COVbG2Wl9e8Iuaq5ymowB+pczp1qGLNii7odl0FAB+pja/Xl9fOofjbqCDVbjcOmLRBm1spHajfWiio13qihr0zZS5aq7mIBzoDJUuj45etFH5TfyMAegY9SWN+uqSuWqs4EAB6Az5TS4dsiCH2g2gwzRVO/XVlLmqL2kyHQXwS3lNLh22cIPKnJykQtvRREebuZrc+vaK3yjkQCcraHbphCWb1Ojmsk0Ae8bV6NY3U39VXQFXuACdaX2jU4cv3KAaF6MOAewZd7NH3131myrXsAEi0Jmy6pt11KKNquO4G21EEx1tNuv2RSpdVmk6BhAQ5lU36OJV+aZjAPBhlmXpx5sXqHRppekoQEBYVteks5bnyWNZpqMA8GE/375QBb+Wmo4BBITfqht08pJNcnqo3dg1muhok8X/XqN1n+aajgEElBmFVXp4Ay+gAeye359YqZyvOBkHdKVPSmt067oi0zEA+Kj501do3SccdwNd6avyWl29usB0DPgAmujYpY0/FOr36StMxwAC0q1ri/R5KZdyAmifNR9u1OIX1piOAQSkhzeU6f8KKk3HAOBjVr2TQ+0GDHk+r0L/zis3HQNejiY6dqpyXY1+uOF3WYyIAozwSDpjWa5W1bEXAYC2Kfy9TLPuXGw6BhDQLl2VrzlV9aZjAPARm34s0i/3LTEdAwhoV2YV6pdKajd2jCY6dqipqlnfTP1Vzlp2KwZMqnZ7dNzijap0slkZgJ2r3lin7678TR4nZ78Bk5o8lk5cskkbG5tNRwHg5ao31mnm3+fLcjOTGTCp2bJ08tJNym9ymo4CL0UTHdvlcVv6/rr5qt5QZzoKAElrGpp12rJNcrNZGYAdcNa79M3lc9VYQdMO8AZFzS4dt3iT6tyc1AKwfe5mt76/dh4L1wAvUdjs0olLNqnJQ+3GtmiiY7t+e2iZ8n8pMR0DwFa+Lq/TDWsKTccA4KXm3LdEletqTccAsJXFtY26aEWe6RgAvNSvDy5T2Yoq0zEAbOW36gZdtoqNRrEtmujYxur3N2j5/2WbjgFgO57YVK5X8ytMxwDgZdZ8tElrPtxkOgaA7XinuFovU7sB/MX6L/O08s0c0zEAbMdrBZV6elOZ6RjwMjTR0UrRgnLNvocNTQBvdtmqAjYrA9Cian2t5tzLRqKAN7s6q4BNwgG0qN5Yp5/vWGQ6BoCd+PuaIi2objAdA16EJjpaNNc4NfP6eWxGBni5ZsvSqUs3qcrFRqNAoHM3u/X9dfPkrOf3AeDN6j2WTl+Wy4xVAHI3ezTzOuagA96u2dpcu2s57sYfaKKjxdxpy1RX2Gg6BoA2yG1y6frVzEcHAt2vDy5X+apq0zEAtMHi2kbdsKbIdAwAhv320DKVLmcOOuAL1jQ060qOu/EHmuiQJG36qUhrPthoOgaAdniloFJfltWYjgHAkJyv87XyzfWmYwBoh6dzy/VRCSe+gEC1/qt8rZhB7QZ8yX8KKvV2ISe+QBMd2jzGZdadi0zHALAbLlmZz1gXIADV5NUzSxXwUReuyFduo9N0DABdrCa3TrPuWGg6BoDdMDWrgNoNmujYPMalvogxLoAvYqwLEHgsy9KPNy9QczUv5AFfVO5y6+zlufJYlukoALqIZVn68ZaFaq5hDjrgiypcbp2/Ik8WtTug0UQPcIxxAXwfY12AwLLqnRwVzS8zHQPAHvixsl7P5JabjgGgi2S9u4HaDfi47yrq9OQmancgo4kewBjjAvgPxroAgaGuqEHzHl1hOgaADnDrumLlNDSbjgGgk9WXNGreY9RuwB/cvq5I66ndAYsmegBjjAvgPxjrAgSGOfcvkbOWS8EBf1Dn9ujSVfmmYwDoZHMeWMoINsBP1HssTc0qMB0DhtBED1CMcQH8D2NdAP+2/qt8bfiWk2WAP/mmvE6v5leYjgGgk2z8vlA5X3GyDPAnX5bV6p2iKtMxYABN9ADEGBfAfzHWBfBPTdVOzX1giekYADrBDWuKVNLMFSaAv2mudeqX+xabjgGgE1y7upDj7gBEEz0AMcYF8F+MdQH807xHlqu+pMl0DACdoNzl1g1rqN2Av/n9iZWqK+S4G/BHhc0u3bK2yHQMdDGa6AEm92fGuAD+jrEugH8p+K1UWf/dYDoGgE70f4VVmlleZzoGgA5SvKhcK99cbzoGgE70Ql6F5lbVm46BLkQTPYB4nB79cv9S0zEAdIGrsgrl9FimYwDYQx6nR7PvXizx4wz4vcuz8uWidgM+z+P0aNZdi2V5TCcB0JksSZeuyue4O4DQRA8gq97boJqNrHABAsHahma9xEZlgM9bMWO9qtbXmo4BoAtk1Tfrhbxy0zEA7KGlr61Txepq0zEAdIGltU16OrfMdAx0EZroAcJZ79Ki57JMxwDQhe5fX6J6N0tgAF/VVNmshdRuIKDcu75E1WxUBvispspmLXlxtekYALrQA+tLVemkdgcCmugBYvn/rVMDG5IBAaWg2aUnNnFWHPBVC55epeYqp+kYALpQidOtB3NKTccAsJsWv7hGzTUu0zEAdKFyl1vTNpSYjoEuQBM9ADRWNGvJS2tNxwBgwMMbSlXu5IU84Guq1tdq5ds5pmMAMOCJTWXKbeQEGuBr6ooatGJGtukYAAz416ZybaJ2+z2a6AFg8Yur5ayliQYEoiqXR9NY0Qb4nPnTV8hysUkREIgaPJZuX1dkOgaAdlrwdJbcTYxSBAJRo8fSHdRuv0cT3c/VFjRo5ZvrTccAYNDTueWsaAN8SMnSCuV8XWA6BgCD3iis0qKaBtMxALRRZXaN1nyw0XQMAAa9UVilxTWNpmOgE9FE93MLn17F2XAgwDV6LN2zvth0DABtNO+xFaYjADDMI+mGNaxoA3zF70+ukuXmCjIgkHkk3byW2u3PaKL7scp1NVrz4SbTMQB4gdcKKrWyjs2FAW+XO6tYBXMZwQRA+q6iTl+X1ZqOAWAXNl9Blm86BgAv8FV5rb4tp3b7K5rofmz+9BWcDQcgSXJbYr4q4AMWPLXKdAQAXuQfOSWmIwDYhfnTV0ocdgP4wz3Z1G5/RRPdTxUvKteGbwtNxwDgRf5XUqNfq+pNxwCwAwXzSlWyuMJ0DABe5KfKev1SSe0GvFX+nBLl/0LDDMCfZlfVa1ZlnekY6AQ00f0U81QBbM8tzGgDvNaSl9aajgDAC03bQIMO8Fbzn1hpOgIALzQth/GM/ogmuh/Km12swnllpmMA8EI/VNbrG+arAl6nPKtauT9ykgvAtj4rrdXS2kbTMQD8RdGCcq4gA7Bdn5fVakkNtdvf0ET3Q8v+L9t0BABe7MlNnGQDvM2Sl9eYjgDAS1mSHmRFG+B1lv/fOtMRAHixBzdQu/0NTXQ/U5Nbp7yfWckGYMe+KKtVTkOz6RgA/lCbX6/sz/NMxwDgxd4prlI2tRvwGrUFDcr5tsB0DABe7F1qt9+hie5nVr6dI8tjOgUAb+aR9Hwel54C3mLZa+tkuSzTMQB4MbclPcKKNsBrrJiRTe0GsFPUbv9DE92PuJvdWvP+RtMxAPiAV/Ir1OThjBtgWlNls7L+u8F0DAA+4NWCShU1uUzHAAKeq8GlrPeo3QB2jdrtX2ii+5HsL/LVWMGlIgB2rcTp1ntF1aZjAAFvxYz1ctW7TccA4AOaPJZeLuBKMsC0NR9tUnOV03QMAD6gyWPppXxqt7+gie5HVr653nQEAD7kmdxy0xGAgOZxW1r1NrUbQNu9lFchy2KEBGCKZVla8Xq26RgAfMhL+dRuf0ET3U+ULq9UyWLObgFou7nVDVpY02A6BhCwcn8sUn1Jk+kYAHzI+kanvi6vMx0DCFh5s0pUua7WdAwAPiSH2u03aKL7iZVvsZINQPs9y2p0wJis95mnCqD9XsyjdgOmLH99nekIAHzQC9Ruv0AT3Q80VTuV/Vme6RgAfNCbhVWqcjGPGehqDaWN2vRjkekYAHzQx6U1KmxiHjPQ1Sqza5T7c7HpGAB80CelNSqgdvs8muh+YM3/NsrVQBMMQPvVeyy9ll9pOgYQcNZ8tEmWi9mIANrPZUmvFlSajgEEnNXvb5Qo3QB2g8uSXuG42+fRRPdxlmVpFaNcAOyB57i0DOhyq9/faDoC4DtKi6RpN0snjpeOGiNdfKKUtezP+3/+Rrr5ks33HzJMWrvKXNYuwiZlQNeyPJbWfZprOgYAH/ZSfoU81G6fRhPdx+XPKVFVDhsUANh9WfXN+q6cDZKArlK0oFxV2fzMAW1SUyVdc44UFCxNe156+SPpshuk6Jg/H9PYIA3bS7rkOnM5u1h2g1PfskkZ0GUKfi1VfVGj6RgAfFhOo1PfULt9WpDpANgzq97OMR0BgB94LrdCBydEmY4BBITVbCgKtN3br0hJKdKND/x5W2pG68ccetzmPwsDa4+g1woqdWg3ajfQFdZ+vMl0BAB+YEZhpQ6ndvssVqL7MGe9i03JAHSIz8pqVO/2mI4B+D1nnUvrvwisRh+wR+bMlAYMle67XjrlAGnKKdJn/zWdyit8UlqjJg+1G+hsrka3cr4uMB0DgB/4uLRGzdRun0UT3YflzS6Wu4kfPgB7rtFj6WtGugCdbuP3hXLWsxk40GYFudIn70jpPaVpL0jHniY9M036+iPTyYyrcXv0VRm1G+hsm34olLPOZToGAD9Q5fLoa0a6+Cya6D5s4/eFpiMA8CMfl9SYjgD4vQ3fsZINaBfLI/UfLF107eY/j/mbdNTJ0ifvmk7mFf5bXG06AuD3sr/INx0BgB95t6jKdATsJproPsryWIxyAdChPiutYbdwoBO5mz3K/bnYdAzAtyQkSb36tr6tZx+pmBNS0uaRLk4PtRvoLK4Gl3J/4rgbQMdhpIvvoonuo4oXVaixvNl0DAB+pNjp1q/VDaZjAH4rf24Jl4MD7TV0tLQpp/VtuRuk7qlG4nibSpdH3zKODeg0m34skquBMWwAOg4jXXwXTXQftXEmq28AdDxGugCdZ+N3jGED2u3kc6SVS6Q3X5TyNkrffSZ9/l/p+DP+fEx1lbR2lbRh3eb3N63f/H55qZnMXYyRLkDnWf8lo1wAdDxGuvgmmug+innoADrDx6U00YHOYFmWNn7PCXCg3QYNl+59Qvr+C+niE6QZz0uX3ywdfMyfj5kzU7rsFOn2qZvf/8eNm9//5B0TibvcR6U1cjHSBehwria3NjHKBUAnYKSLbwoyHQDtV72hVpXruGwTQMdbUdekdfXN6hsRYjoK4FdKllSovqTJdAzAN+07afPbjhx+wua3AFXmdGtmRZ0O7RZlOgrgV4p+L5OrnlEuADpelcujnyrrdUgCtduXsBLdB21gFTqATvRxKZeFAx2NUS4AOtMXZSywATpa/pzAGAkFwIxv2NPE59BE90GbZnJJGYDO80kpxRzoaBu+Y5QLgM7zXQW1G+ho+XNLTEcA4Me+YXNRn0MT3cc0VTWrcEGZ6RgA/NjPlXWqdHLpKtBRqjfVMYYNQKdaWtukkmaX6RiA32iqdqpseaXpGAD82KKaRpVSu30KTXQfs+mnIlkuNg4C0HlclvR5GRuMAh2l8DcuBwfQuSxJMytY0QZ0lILfSmWx5x+ATmRJ+o7a7VNoovuYjcxDB9AFPi6hiQ50lMLfy01HABAAvudAHOgwBXMY5QKg8zEX3bfQRPchlsdS3qxi0zEABIAvy2tlWVz1AnSEot8Zwwag833HbFWgwzAPHUBX+Jba7VNoovuQqpxaNdcwLwlA56tyebS6vtl0DMDn1Zc0qnoDL44BdL61Dc3a1Og0HQPwefXFjexlAqBLbGh0ak19k+kYaKMg0wHQdqVsbAKgC/1e06CBkaGmYwA+jVXoALrSd+W1Oj8t3nQMwKfl/+pfq9BnVnyhHyq/VJlr81XtaSE9dWy3UzU8aowkqbi5QO+VvKY1DSvlspwaFjlaZyRfqtigOIOpgcDxfXmd+kdw3O0LWInuQ0qXVZqOACCAzK9uNB0B8HmF82iiA+g6zEUH9lz+HP/aEDw+uJtOTjpHd/Z6THf0elSDIobr6bxpymvaqCZPo6bn3iPJpht63Kdbek6Ty3Lpqbx/yMPOqkCX+K26wXQEtBFNdB9SurzKdAQAAeT3Goo5sKcKWYkOoAv9yoE4sMcKfvWvJvqoqL01ImqsuoekKSUkXSclna1Qe5iyG7K0tmGlSp0lujDlamWEZiojNFMXplyjDY1rtap+qenoQECYx3G3z6CJ7iMsj6XyFZWmYwAIIAtrGtlcFNgDzTVOVayuNh0DQABZU9+sWpfbdAzAZzVWNKs2r950jE7jsdz6rfpnNVuN6hs+SE7LKZukIFtwy2OCbSGyyaY1DSvMBQUCyIq6JtW7ufLDFzAT3UdU5dTKWc8LYgBdp8a9eXNR5qIDu6doQbm4EhpAV7IkLapt1IS4SNNRAJ9UnuWfV3/nNuVo2oZb5LSaFWoP09S0W5QW2kPRjhiF2sP0ful/dGLiOZIsvV/yf/LIoypXhenYQEBwW5sXsI2PizAdBbvASnQfwaaiAExgpAuw+6jdAExYUMOeJsDuKvfTK8hSQtJ1V+Z03dbrYU2KO1KvFP5L+U2bFB0Uq8vSbtTi2nm6cs3pumrNmar31KlnaB/ZaBcBXWY+49h8AivRfQSbigIwYX51o85MMZ0C8E0Va2tMRwAQgBbSRAd2W0WWfzbRg2zB6h6SKknKDOunnMY1+rbiE52bMlVDI0drWp8XVOOqlsNmV4QjStevPV9JId0NpwYCx3wWr/kEmug+gk1FAZjASnRg91Wu8c8DcQDebQG1G9ht5X7aRP8rS5ZclrPVbdFBMZKklXVLVOOu0qiovU1EAwLSPFai+wSa6D6ATUUBmLJlc1GbzWY6CuBTPE6PqnJqTccAEIBW1DWpyeNRqJ1RDEB7WB7LL68ie7/kdQ2P3EsJwYlq9DTo1+qflVW/TNdm3C1JmlX1nVJDMhTtiNG6hiy9XfyyDok/Vikh6YaTA4FjdX2zql1uxQQ5TEfBTtBE9wFsKgrAFDYXBXZP1YZaeZyW6RgAApDLkpbWNmlsTLjpKIBPqcqplbvR/467a9yVerngCVW5KxRuj1RGaC9dm3G3hkaOkiQVNufpg5LXVeeuVWJwso7udooOjT/ObGggwFiSltU2aX82F/VqNNF9ABuTATDp95oGmuhAO1X64Uo2AL5jYU0DTXSgnSr8dFPR81Ou2un9pySdq1OSzu2iNAB2ZFU9TXRvxzV+PoBNRQGYNL+aDcqA9qpYTRMdgDlZ9c2mIwA+J1DmoQPwTln1TaYjYBdoovuA8lUUcwDmLKqliQ60V8VaajcAc9Y30EQH2ovjbgAmraqjdns7mug+oLaAXXoBmLOp0Wk6AuBz/HFjMgC+Yz21G2i3cj8d5wLAN6xmJbrXo4nuAxpKWAUKwJyCZpfpCIBP8bg8qt5YZzoGgADGSnSgfSyPpbpCFq8BMGd9o1OWZZmOgZ2gie7lmmudcjX43w7hAHxHndujGhe/h4C2qi9pkuXiBTAAcypdHlU6qd1AWzWUNslyU7sBmNPksZTXxAI2b0YT3cvVF7MKHYB5+RRzoM3qi1nJBsC89Y2sRgfaiuNuAN4gmyvJvBpNdC9HMQfgDRjpArQdtRuAN1jfwFx0oK2o3QC8AXuaeDea6F6unnnoALxAfhPFHGgrDsQBeANWswFtx3E3AG9QyHG3V6OJ7uUaitmdF4B5BYxzAdqMJjoAb8DmokDbUbsBeIMS9jPxajTRvVwdxRyAF8hnnAvQZhyIA/AGjGID2o7aDcAblFC7vRpNdC/XwGVlALwAK9GBtuNAHIA3KGU1G9Bm1G4A3qCY2u3VaKJ7OWazAfAGBcxmA9qMA3EA3qCMA3GgzTjuBuANWInu3WiiezkOxAF4A8a5AG1H7QbgDUqp3UCbUbsBeANmons3muhejnEuALwB41yAtrEsS01VXLkBwLxyFwfiQFt43JYay5tMxwAAVqJ7OZroXqy51ilnPS9+AZhX4/aoloNxYJfcjfycAPAOLkuqc3tMxwC8nrPWKYsfFQBeoMFjcdztxWiie7GGEs6GA/AeBZwVB3bJ1chROADvUc2BOLBL7mZqNwDvwZVk3osmuhdz1tOwAuA9alnNBuySu4kXvQC8R7WL2g3sisfJzwkA79HksUxHwA7QRPdilpsfHADew8WvJGCXXIxzAeBFqjkBDuwSTXQA3qSZJrrXCjIdADvm8aOVIzMrvtAPlV+qzFUsSUoL6alju52q4VFjJEnFzQV6r+Q1rWlYKZfl1LDI0Toj+VLFBsUZTA384eO3pU/ekYryN7/fq590zmXS3hM3v5+/UXrhUWnZQsnZLI2dIF11qxSfaC5zJ3BSzIFdcjf5T+0G4PsaaaIDu+SmiQ7AizRbHHd7K1aiezGPHy37jA/uppOTztGdvR7THb0e1aCI4Xo6b5rymjaqydOo6bn3SLLphh736Zae0+SyXHoq7x/ysMMLvEFSinTxddKz70rPviON3lu66yopZ63UUC/dfKlks0mPvCw98brkckp3XCl5/Ov/r4tiDuwS41wAeBMqN7BrHic/KQC8ByvRvRcr0b2YP41zGRW1d6v3T0o6Wz9UfqnshixVuspU6izRXb2mK9wRIUm6MOUaXbP2bK2qX6ohkSNNRAb+tN+k1u9feM3mlekrF0ulRZtXqD//XykyavP9N/1DOnF/aeGv0pj9ujxuZ6GJDuwa41wAeBMqN7BrjHMB4E1oonsvVqJ7MX9aib41j+XWb9U/q9lqVN/wQXJaTtkkBdmCWx4TbAuRTTataVhhLiiwPW63NPNzqbFBGjJKcjol2aTgkD8fExIq2ezSsgWmUnYKP/2VBHQoVqID8CaUbmDXGOcCwJswzsV7sRLdi/nTTHRJym3K0bQNt8hpNSvUHqapabcoLbSHoh0xCrWH6f3S/+jExHMkWXq/5P/kkUdVrgrTsYHNsldLV58lNTdL4RHSPU9KvfpKsfFSWLj00uObV6hblvTSE5LHLZWXmk7doZwUc2CXWIkOAIBvYSU6AG/CSnTvxUp0dJmUkHTdlTldt/V6WJPijtQrhf9SftMmRQfF6rK0G7W4dp6uXHO6rlpzpuo9deoZ2kc2/ovCW/ToLb3wvvT0m9Kxp0oP3y5tWCfFJUh3PSbN+UE6dm/p+P2kumqp/5DNc9L9CKUcaAN+UNBBbl/YrGHBwbt+ILATnP8Gds3dTBMdey7vrHTTEeAnWInuvViJ7sXsQf7VgAuyBat7SKokKTOsn3Ia1+jbik90bspUDY0crWl9XlCNq1oOm10Rjihdv/Z8JYV0N5wa+ENwsJTec/PfBwyVspZLH7whXXe3NHa89PqXUlWF5HBIUTHS3w6UJh1hNnMHC/azkwJAZ7AHcfIXHaP3Sxt17UtS4Smp+uzgOM3xOE1Hgg+yOLMH7BIr0bGn6kbH6LGJkZKb/0vYcxx1ey+O9LyYzeHfPzqWLLms1geE0UExinBEaWXdEtW4q7bZkBTwGpZHcja3vi02fnMDfeGvUmW5tP9kM9k6iZ+d1wM6hT2YHxR0rJT/Fuiiy1fqkQ8qdYQVzIt3tAstdADoXO7YID13eZqqaaCjg0Q4eLXnrViJ7sXsfvSD837J6xoeuZcSghPV6GnQr9U/K6t+ma7NuFuSNKvqO6WGZCjaEaN1DVl6u/hlHRJ/rFJCuCQKXuCl6dLeE6XkVKm+Tvr+M2nxPOnBFzbf/+X/pJ59pLh4acVi6ZkHpZPP3TwCxo8EsRId2CV7sP/UbniX+O9Kdcp3pTpidIxmn52mj8LdXO6LXeJ/CLBrwRG0RbD7Prq/v1Y5uVoMHSfczvGEt6JaeDGbHy37rHFX6uWCJ1TlrlC4PVIZob10bcbdGho5SpJU2JynD0peV527VonByTq62yk6NP44s6GBLSrLpYduk8pLpMhoqfeAzQ30Mftvvn9TjvTyE1JNldQ9XTrr0s1NdD9DEx3YNZro6GxRC6t1+MJqTeoToXkXZ+j9eKnGw+o3bB+1G9i14CjaItg9i2/uq88dNNDRscLt1G5vRbXwYv40E/38lKt2ev8pSefqlCT/azrCT9xw/87vv+S6zW9+jikVwK45Qmiio2uEZtdrwm2rtW9isJZM6aX/9nSo2OU2HQteJsaPrmwFOktwJG0RtF/JsSl6ticHSOh44dRur0W18GL+NM4FgO9jNRuwaxyIo6sFlTq11z/WalSkQ6sv6akPhoQq2+kyHQteIi7YYToC4PWo3Wivxv6Rmn5MrNycvEYnYCW696JaeDFHGE10AN4jjGIO7FJQOC+tYIa9zq1BT6zXrQ5p07k99NG+UVrs4hLzQBcbxPEEsCshUcGmI8CHeMLseuWGniqmxqKTsLGo9+JfxouFdwszHQEAWqSE0hwEdiU4glWfMMvmlnq+uklXTVmpf3xXq4l2mkOBLNbB7yRgV4Ijg2SjM4I2+vaBAVpAAx2diJXo3otS4cXC4kOYrQrAK4TZbUoIpokO7EpwBD8n8B7dPyjUeZev1KPvVegodzAv/ANMpMOuIA7EgTYJon6jDdZckal3wxmZhs4VbucVm7fiX8bLhSeGmo4AAEoJ4cACaAt7sF3BUfy8wLvE/VCmk65eqSdeLNZpDUEKZY+LgMAoF6DtQqjd2IXKSd305DCu7kLnigviBLg345WVl4tIZqQLAPPSGOUCtFlEErUb3ilicbUOvWGVpj+Uqwsr7Ipl5qZfiwtilAvQVsHMRcdONKeG6V9nJKnRY5mOAj+XGsLvIm/GK2cvx4E4AG9AMQfajhPg8HYhGxq0/x2r9dDt63VlrpRKs9UvsRIdaLvgSBaMYPssh/T2Xb210cUYF3Q+9iHzbvzreLlwmugAvEAqxRxoM5ro8BVBZU6NmrZWI8LsWntJT/1veJjWOGkS+IsETo4AbRYaw4IRbN+cewboJw8biaJrMEbVu/Gv4+U4EAfgDRjnArQdV5HB19gbPRrwVI5ucki5Z2Xok/HRWuCiYeDreobRFATaKjI13HQEeKFN52bo1QSP6RgIICxe825c4+flIpLYWBSAeamcEQfajBPg8FU2t9Tj/3I1dcpKTfuyVpNsNGF9WWZ4iOkIgM+I7hFpOgK8TO1esXp8vwgxBR1diZXo3o0mupeLSOaMOADz0kJppABtRRMd/iDpk0KdPXWlHnu7XMe6gsVgEN/Ti5XoQJtFZ0SYjgAv4o4L0nOXparGwyp0dC0Wr3k3/nW8XEQyK9EBmMdlZUDbhXMVGfxI7M/lOv7nch02NFq/nJemD6M9avCwLs8XZNJEB9qMJjq29uH9/ZXlZKwZuh4bi3o3/nW8HKvZAHgDZqIDbRdJ7YYfCl9eo4NvytLEjDAtuLSH3k+2qcLNCj1vxkp0oO2iMxjngs0W3dpPX9hpoMOMDK4A92p0RbxcaFyI7ME2eZys+AFgRojNpm7BlAugrSKSwySbxBBN+KOQ3Ebte9cajYsL0vJLe+n9vkHKc7lNx8JfhNlt6s4l4UCbhcWHKDgqSM5al+koMKj4hBQ9l2E6BQJVkE3qy34mXo2Z6F7OZrMpPJEVbQDM4ZIyoH2CwoMUmcqeJvBvjkqXRjy8TndfvVq3LHdqICdbvUrPsGDZbDbTMQCfwkiXwNY4MErTj4wVp4VhSp/wEAXbqd3ejCa6D2CkCwCT0mmiA+0W3y/adASgS9ibLPV7doNumLJK9/7SoHEOLkP2BoxyAdovugcjXQKVJ9yul6/voRKurIJBgyLYV8nb0UT3AfEDYkxHABDAhkVyIg9or/j+1G4EFpslpc/I05TLVurBz6p1kILFWipz+nA5ONBu0emsRA9U3zwwQAtdzEGHWYMiqd3ejia6D0gaGmc6AoAANjaGJjrQXqxERyBL/LxYZ16xUo+/XqrjncEKopve5YZHspoNaK/oHjTRA9HqqzP1Xhiz8I0oLZKm3SydOF46aox08YlS1rI/77cs6bWnpVMnbb7/xoul3A3G4nY2VqJ7P67R9wHdhsaajgAggI2JZrYz0F5xNNEBRc+t1LFzK3XIoCjNvSBd/4vxqN7DjrtdYRS1G2g3xrkEnoqDEvXkoODNzVp0rZoq6ZpzpFF7S9Oel2LjpbwNUvRWV3O+84r0vxnSTf+QUtOlV5+WbpkivfKRFOJ/DeeBNNG9Hk10H5AwMEb2YJs8Tn6xA+haITabhkdRzIH2iusbLdkkUboBha+q1eSbszQ+NUyLpvTQ+yk2lbk9pmP5LZukkdRuoN26DWbxWiBxpofpX6d1UxNz0M14+xUpKUW68YE/b0vN+PPvliV98Lp01qXS+IM233bzP6W/HSjN/k6afFTX5u0CjHPxfoxz8QGOEAezVQEYMSwqVCF2SgXQXsERQcxWBf4ipKBRe9+zRv+8KVvX5njUI8hhOpJf6hseoii+t0C7RSSFKTKFMYaBwAqyacYdvbWJBro5c2ZKA4ZK910vnXKANOUU6bP//nl/Qa5UXirttd+ft0VFS4NHSCsWd33eTpYU7FBCMOucvR2dER/RjbnoAAxglAuw+xjpAmyfo9qlYY9k686rVuu2Jc0aHBxsOpJfGRVNExDYXUnD401HQBeYfW9/zfKwkahRBbnSJ+9I6T2laS9Ix54mPTNN+vqjzfdXlG7+M75b64+L67a5ue5nRlO7fQJNdB/B5qIATGBTUWD3xfeniQ7sjL3ZUp8XNur6KSt138/12sdBM70jjIqidgO7K3EETXR/t/G8DL0Wx0gx4yyP1H+wdNG1m/885m/SUSdLn7xrOpkR+8ZyBasvoInuI9hcFIAJrEQHdl+3wXGmIwA+wWZJaW/n65LLVurhj6p0qIJlMx3Kh7ESHdh9ScPjTEdAJ6odF6vp+9Ks9AoJSVKvvq1v69lHKi7Y/Pf4xM1/VpS1fkxlmZSQ2Pn5uti+MRx3+wKa6D5iy+aiANBV2FQU2DPdxySYjgD4nISvS3TaFSs1/bUSndQcJF7+th8r0YHdlzgsTja6JH7JlRCsZy5JVY2HVeheYehoaVNO69tyN0jdUzf/PTVjc7N84dw/76+rlVYukYaM7LKYXWWfWJrovoDy4CPYXBRAV2NTUWDPRHYPV3QGq52A3RE1r0pHXbdK06cX6Jxqh6LsdNPbIjnYofQwxuIAuyskKlixfRjH5o8+vK+f1jhdpmNgi5PP2dwQf/NFKW+j9N1n0uf/lY4/Y/P9Npt00jnSjBelX2ZK2aulh26TuiVL4w82m72D9Q8PYVNRH8G/kg/pNjROZSuqTMcAECAY5QLsue5juqkmt950DMBnha2p04G3Zmn/7qFaPKWn3k+3q8TlNh3Lax0QH2k6AuDzkobHqXJtjekY6EALb++nL21sJOpVBg2X7n1CeulJ6fXnpdR06fKbpYOP+fMxp10oNTZI0++RamukYXtJDz4vhfjX1dL7sgrdZ9BE9yFJQ+O0+r0NpmMACBBsKgrsuZSx3bT2o02mYwA+L7ioSWPvW6PRUUFafWkPvT8oVDmsKNzGZJrowB5LGhGvNf+jdvuLopNS9Hya6RTYrn0nbX7bEZtNOv/KzW9+bB/mofsMmug+hM1FAXQlVqIDe4656EDHctS6NPjx9bo9yKac83voo70jtczJ6sItJsUxQgrYU0nD401HQAdpGBSl6YfHyO1iDjq8176x1G5fwbBbH7J5c1H+yQB0PjYVBTpGXJ9ohXXjZwnoaDaXpd4vbdS1l67UAzPrtL+dOeDdQ4I0hE1FgT2WMDBGjlCOu32dJ9Khl67roVIa6PBikQ67RlK7fQaVwYc4QhxKGdfNdAwAAeDA+Ag2FQU6SMperEYHOlPKfwt04eUr9cgHlTrCCg7YAxxWoQMdwx5sV3dqt8/76v7+WuziSiV4t8nxEQpi83SfEaivMX1Wz8kppiMACADHJUabjgD4je5jOAEOdIX470p1ypUr9fhLxfpbY5BCbIF1UDqJeehAh8mY0N10BOyBrGsy9X4o+2bA+x2REGU6AtqBJrqP6XkQTXQAne+4JJroQEdJGUsTHehKUQurdfjfV2n6o3k6v8quGEdgHPKwqSjQcdInJpuOgN1UfkiSnhzIiC/4hiNZvOZTAuMVpR+JTo9Q/IAY0zEA+LERUaHqGRZiOgbgN7oNjVVEEnPRga4Wml2vCbet1sN3rNcV+VJykMN0pE6TGhKkgZH8ngE6SsKAGEV0Z06xr2nqGa4n/5agZssyHQXYpX7hIeoTznG3L6GJ7oNYjQ6gMzHKBehYNptNPRjHBhgTVOrU6H+s1QPXr9UNa9zqExxkOlKHOySBVehAR8uYwGp0X2IF2TTj1kzludymowBtckQ3Rrn4GproPqgXTXQAnei4JK52ATpar4NTTUcAAp69zq1BT6zXrZev0l3zmzQyyH8u9z+B2g10uIwDmIvuS2bdN0C/eNhIFL6DJrrv8b9lGAEgcXicIpJCVV/SZDoKAD+TFhqksdFcugp0tLT9EhUc4ZCz3v9WR62uX64vy/+nDY3rVOWu0BVpt2h09L4t939U+pbm1cxSubNUQbYg9QrrqxMTz1af8AEtj6l11+iton9rcd082WTTmOj9dHryxQqzh5t4SvBzNrfU89VNuupVqejEFH15WLx+9uHGS4TdxoE40AkyJiTLEWKXu9ljOgp2YeMFPfSfWP97jQX/FWq3sSG4D2Ilug+y2WzqMYnV6AA63jHdomWz2UzHAPyOI8Sh9In+uaKtydOoHqG9dVb3Kdu9PyUkTWcmX6p7M5/UzT2nqVtwsqbn3qMaV1XLY14qmK785o26PuNeXZ1+h1bXr9D/FT7bVU8BAaz7/wp13uUr9eh7FTrKHeyTB0eHd4tSRIBsngp0peDIIKXuk2g6BnahZu84Pb43i4DgWybGRSiS2u1z+BfzUT2ZrQqgExybxDx0oLP0Otg/a/fwqDE6Meks7bXV6vOt7RNzoIZEjlRSSIrSQ3vqtKQL1eCpV25TjiQpv2mTltUt0HkpV6pP+AD1jxiiM7tfonk1s1TpKu/CZ4JAFvdDmU66eqWeeLFYpzUEKczuOyeUT2KUC9Bpevpp7fYXrm7BeubiFNV62EgUvuVEardPoonuo9L2T1JQuMN0DAB+JMJu0yFcUgZ0mh4HdpctyHcac53BZTn1U9XXCrdHKCO0tyQpuzFLEfZIZYb1a3nc4IiRssmm7IbVpqIiQEUsrtahN6zS4w/m6sJyu2K9fJVYsM3GCXCgE/WcnCIFdun2WpZN+uDeflrrdJmOArSLXdLJNNF9EjPRfVRQmENp+yVp4/eFpqMA8BOHJkQpzMubBYAvC40NUcqYbir4tdR0lC63uHaeXsx/TM1Wk2KD4nV9xr2KDtp88FDlqlC0I7bV4x02hyId0apyVZiICyhkQ4P2v3O19u4WrGWX9tL7mQ4VuLxv3u5B8ZGKDWJhDdBZIruHK2l4nEqWVJqOgr9YeHs/fW3z3f0sELgOiItQ91Dasb6IbokP63kQl5YB6DjHsZIN6HT+OtJlVwZFDNddmdN1S88HNSxytF4oeETVrkrTsYBdCipzatS0tbr3mjW6aZVL/YO966D35GRqN9DZ+h6TYToC/qLw5FQ9n2o6BbB7Tu0eu+sHwSvRRPdhPSd159IyAB3CLumYRA7Egc7W+4h02RyBV7xD7WHqHpKqvuEDdX7KVbLLoVlV30qSYoPiVeOuavV4t+VWnbtGsUHxJuIC27A3ejTgqRzddPkq3fVro/YKCjYdSXZJJ3A5ONDp+h7bQ/ZgWifeon5ItKYfGi2P6SDAbgiySackU7t9FZXAh4Unhqn7XgmmYwDwA/vHRig5xLtW1wH+KCI5TBkTkk3HMM6SR05r8yXYfcIGqt5Tp5zGtS33r6pfIkuW+oQPMBUR2C6bW+r5f7maOmWlpn1Zq0k2c830gxMilUTtBjpdWHyIek7ubjoGJHkiHfr3NRkqc9NCh286LCGK2u3DaKL7uIGnZpqOAMAPTElntSfQVQac0tN0hA7V6GnQxsZsbWzMliSVOIu1sTFbZc4SNXka9UHJ61rXkKUyZ7FyGtfq1YKnVOEq19jo8ZKktNAeGha5l/6v8FllN6zWmvqVerPo3xoXPUFxQSwWgPdK+qRQZ09dqcfeLtexrmB19WTyi9Ko3UBXGXByL9MRIOnLB/prqYs56PBdZ6UwysWX2SzLskyHwO5zN7v19oFfq7Gi2XQUeLGLn+lnOgK8WFKwQ5smDFConfOqQFfwOD16a9LXaixrMh2lQ6yqX6pHN925ze37x0zWOd0v14sFj2t942rVuqsVaY9W7/D+Ojrhb+od3r/lsbXuGr1Z9KIW186T3WbXXlH76YzuFyvMHt6VTwXYIw1Do/XLeWn6MNqjBk/nHmIlBjuUN2GAQqjdQJfwuC29M/lr1Rc3mo4SsFZe11uP9WMjZfiuKIddRRMHKsJB7fZVNNH9wG+PLtfSl9bu+oEIWDTRsTM390rUg/24RBXoSr8+tEzLXl1nOgaATtCcEaYFl/bQ+8k2VXTSyIHrenTT4wMCc6NiwJR5jy3Xkn9z3G1C+aFJuuPEODXTvoIPuzA1Ti8PSTcdA3uA0x9+YPDpmbLxLwlgN9glXcYoF6DLDTjZv0a6APhTSG6j9r1rjR68JVtXb7CUHtTxKycvTovr8M8JYOcGnMRIFxOae4XriVMSaKDD512RwZhCX0fr1Q9EZ0QqYyKrSAG031GJUcoMDzEdAwg48f1ilDSSE1iAP3NUujTi4XW6++rVumWZUwODO2Yjsf1iwzUkKqxDPheAtovtHaXk0TTBupInxKbXb81UvsttOgqwR/aOCddeMYwp9HU00f3E4DN7m44AwAdNTedAADCF1ehAYLA3Wer33AbdMGWV7v2lQeMcwXv0+S5mQ1HAmAEnUbu70s/3DdAcNxuJwvdNZRW6X6CJ7icyJiYrukeE6RgAfEif8GAd0S3KdAwgYPU5Kl1BEWyQBQQKmyWlz8jTlMtW6sHPqnWQgmVr5+eIdth1WvfYTskHYNd6H5mmoHBqd1fIuainXo9mBTp8X7dgh05LjjEdAx2AJrqfsNltGnRapukYAHzIZekJstnae/gOoKOERAWr37E9TMcAYEDi58U684qVevz1Uh3vDFZQG8vxGd1jFengEA4wJSQqWH2OZmPAzlazb5ymjw01HQPoEBekximM2u0X+Ff0IwNO7iVHKP+kAHYtzG7ThWxKBhg3/MK+bA4OBLDouZU69tqVmv6vQp1V61CEfcfddJuka3pwOThg2vAL+1G7O5ErMVhPXZiiOg8bicL32SRdzigXv8Gvfj8SFh+i3kekmY4BwAecmhyjbh20wRmA3RfTK0q9Dkk1HQOAYeGrajX55iw9et8mTSm2qdt2Vqwd2S2KDUUBLxDXJ1q9DqZ2dwbLJv333n7KdrpMRwE6xBHdotQnPMR0DHQQmuh+ZvAZbDAKYNfY2ATwHiMu6W86AgAvEVLQqHH3rtE/b8rWtTke9Qj6c/byjb0SDSYDsLURl1K7O8Pvd/bXt2IjUfiPa3t0Mx0BHYgmup9JHpWgbkPYbAjAjo2JDtM+sWxEDHiLpOHxSt2b5hiAPzmqXRr2SLbuvGq1blvSrFMjIzQpPtJ0LAB/SBoer7T9k0zH8CuFf0vVi90Z4QL/sXdMuA7rFmU6BjoQTXQ/NOQsVqMD2LErWIUOeJ0Rl/QzHQGAF7I3W+rzwkY9WMkGe4C3GcmVZB2mYWi0Hjs4Wh7TQYAOdEcmJ9r8DU10P9Tv+B6K6cVKFQDb6h8eonNS4kzHAPAXGRO7K2FgjOkYALxQbJ8oZR7G/GXA26Ttl6TE4XGmY/g8d1SQXrw6QxVuWujwH6OiwnRsUrTpGOhgNNH9kD3IrjHXDDYdA4AXeqBvsoLsNtMxAGzH8ItYjQ5gWyMv7S8btRvwSiOZjb7HPn+gv5a6mIMO/3J7JqMa/RFNdD/V+8g0ZqMDaGVMdJj+lsxKV8Bb9TkqXVFp4aZjAPAi0RkR6ntMhukYAHag1yGpiuvLzOPdteL6PvoomAY6/MuQyFCdzHG3X6KJ7qdsNpvGXj/EdAwAXmRa3+6y2VjJBngre5Bdoy4faDoGAC8ycsoA2YM4ZAO8lc1m0/CLWI2+O8oOT9ZT/fj9Bv9zW2Yix91+it9YfixjQrJS9+USEgDSwfGROpSdwQGv1/+knorrz/xEAFJcv2j1P6mn6RgAdqHfsRmKSo8wHcOnNPUO1/ST4uW0TCcBOla/8BCd3p2pEP6KJrqfG8dqdACSpvXrbjoCgDawO2zUbgCSpHF/HyK7g5VsgLezB9s19nr2JGsrT4hN/3dzpgpdbtNRgA73QN9kOViF7rdoovu5pBHxyjws1XQMAAadkhyjcTHMWQZ8Rc/JKUrdmyvJgECWuneiek5OMR0DQBv1PTpDyaMTTMfwCT/eP0C/upmDDv+zb0y4TmMVul+jiR4Axlw7WDZWsQABKcgm/aNvsukYANpp3I1DJEo3EJhs0t43DTWdAkA77XvbMGr3LmRf2lMzoliBDv80fQAnv/0dTfQAENeHeYpAoLogNV4DIkJNxwDQTknD49X7yHTTMQAY0PfoDCUOizMdA0A7JQ2PV7/jMkzH8FrV+8fridEcl8A/nZYco31j2RvB39FEDxB7XTlQjjCH6RgAulC43aZ7+iSZjgFgN429brDswbxUAwKJI8SuMdcxWxnwVWOvH6KgcI67/8qZHKKnzu+ueg87icL/hNptepA9yAICR2YBIrJ7uIac1dt0DABd6KoeCUoLDTYdA8BuiukRqcFnZJqOAaALDT6rt6LTWckG+KrI7uEaflE/0zG8imWT3ru7r9Y7XaajAJ3imh4JygwPMR0DXYAmegAZeWl/hcTQUAMCQVyQXbf0YhU64OtGXT5QIbHUbiAQhMQGa9RlA0zHALCHRlzcX5Gp4aZjeI35d/XX92IjUfinpGCHbs/kuDtQ0EQPIKGxIRp95UDTMQB0gXv7JCs+mEtJAV8XFh+icdcPMR0DQBfY+4ahCo1lJRvg64LCHBp7PWOZJCn/9DS9mMwIF/iv+/skKyaI4+5AQRM9wAw9u4+6j0kwHQNAJ5oYF6GrMvg5B/zFwFN7KXk0P9OAP0vdJ1ED/9bLdAwAHaTvMRlKGhlvOoZRdSNi9PikKNFCh7+aEBuhS9MD++c80NBEDzA2u00T/zGaTUYBPxVht+mVwWmy2WymowDoIDabTePvGSlbED/XgD9yhNo14b6RpmMA6EA2m0373TFcNkdg1m53TJBevDJdlW6P6ShApwi12/RvjrsDDk30ABSbGaWx13F5GeCP/tm3u/pFhJqOAaCDJQyM0fAL+pqOAaATjL5ioGJ6RZmOAaCDJQ2P1/ALA3OT0c/u76/lTuagw3/dkZmkQZEcdwcamugBaug5jHUB/M3EuAhd3YOfa8Bfjb5ikGJ6RZqOAaADJQyODdgmGxAI9rpqkOL7R5uO0aWW3dBHHwfRQIf/Gh4Vqpt7JZqOAQNoogcoxroA/oUxLoD/CwpzaOI/Rkv8mAN+weawaeL9o2QP4pAM8FeOELsOeGgv2YMDo3iXHpWsZ/rwOw3+yy7p5cHpCrYHxs80WuO3WwBjrAvgPxjjAgSGlLHdNPiMTNMxAHSAoef2UeKwONMxAHSyxCFxGjllgOkYna6pd7imHx8vJzuJwo9d06ObxsWEm44BQ2iiBzjGugC+jzEuQGAZ9/ehikrjxTvgy6J7RGjM1YNMxwDQRUZdNkDdhsSajtFpPKE2/efmTBW53KajAJ2md1iwHuibbDoGDKKJHuAY6wL4Nsa4AIEnODJIBz4yRjYHP/eAL7I5bDpg2l4KCg8yHQVAF7EH2XXgQ3vJEeKfLZgf7h+g39zMQYf/CrJJbwzNUITDP3+G0Tb864OxLoAPY4wLEJhSxnTT6CsGmo4BYDeMvmKgUsZ2Mx0DQBeL7x+j0Vf53xUo2VN66s1IVqDDv93TO1n7x0WYjgHDaKJDEmNdAF/EGBcgsI26bIBS9000HQNAO6Tum6hRl/n/bGQA2zf8wn5KHhVvOkaHqZqYoOmjWNAD/zY5PlK3ZvKaGzTR8QfGugC+hTEuAGx2myY9PEZhCSGmowBog7BuoZr08BjZ7NRuIFDZHTYd8OBeCgr3/eNuZ/dQPXVOsho87CQK/5UY7NAbQ9Nl57gboomOrcRmRmm/O4abjgGgDZ4amMoYFwCKSA7TgQ/tJfG6HvBuNunAB/dSRHKY6SQADIvNjNKE+0eZjrFHLIf07t19lON0mY4CdKpXh6QrLTTYdAx4CZroaGXgKb005KzepmMA2ImrMhJ0YZr/XAYKYM9kTOyu4Rf0Mx0DwE6MuLifMiYmm44BwEv0PSZDw87vazrGbvvtrv6aabGRKPzbNT0SdExitOkY8CI00bGNfW4dprT9mPcEeKNDEiI1fUCK6RgAvMzY6wYraSQn1wBvlDwqXmOuGWw6BgAvM+7GoT65t0nemel6KZERLvBvo6PD9HC/7qZjwMvQRMc27EF2HTR9nKJ7RpqOAmAr/cJD9M6wDDmYxwbgL+zBdk1+bIxCYrjcFPAmIbHBmvTYWNmDOOwC0JrdYdNB08cqMi3cdJQ2qx8Zo8cPiBQtdPizpGCHPhjeQyF2ajda438Etis0LkSHPru3giODTEcBICnaYddHI3ooIZifSQDbF50RqYOmj5UtiBNtgDewBdk0+bGxik6PMB0FgJcKiw/VIU/tLUeo97dm3LFBev6KdFW5PaajAJ0m2GbT+8N7KDM8xHQUeCHv/00NY+L7xWjSI2Nk438JYJRd0pvDMjQkis3IAOxc+vhkNgkHvMR+tw9XxgTmoAPYucShcRp/70jTMXbpk/v7a4WTOejwb88OTNXEeKYyYPtoj2Kneh6Uor2uZoYjYNIDfZPZ0ARAmw0+vbeGntvHdAwgoA09t48Gn9HbdAwAPqL/CT015Czv/Z2x9KY++tRBAx3+7eqMBF2czh5D2DGa6NilUZcNUJ+j0k3HAALSGd1jdWtmkukYAHzMPrcMU48D2QwJMKHHgd21zy3DTMcA4GP2uXWYUsZ2Mx1jG6VHd9czmbSO4N8OTYjU4wNSTMeAl+M3Idpk4j9HK3ForOkYQEAZEx2mlwenmY4BwAfZ7DZNemyM4gfEmI4CBJSEgTGa/PhY2ezsTQCgfexBdh305DhFedFGo439IvT4cXFysZMo/Fj/8BC9M6yHHDZqN3aOJjraJCjMoUOe2UfhiaGmowABISUkSB+O6KlwB7+mAeyekKhgHfY8tRvoKuFJoTr0+X0VHMkm4AB2T3i3UB3x8v4K62a+dnvC7Hrtxl4qdrlNRwE6TUKQQx+P7Kn4YIfpKPABdGfQZpEp4Tr4qb1lD+a/DdCZQu02/W9ED2WEBZuOAsDHRaVF6JBn9pYjlNoNdCZHmEOHPrOPolK9ZwUpAN8U2ztKh/97X4VEmz0h9939AzTfxRx0+K9Ih12fj+qpQZHmT1rBN3BEhXbpPjpBE/85Sjb+5wCdwi7plcFp2jc2wnQUAH4ieWSCJj06RrYgLlEFOoPNYdOkh/dS0gg2IwPQMRKHxOnQ5/aVI8zM6th1l/fSOxEuI18b6Aqhdps+HNFD+3DcjXagFYp263dsD+1/z0iJY3GgQ9kkvTAoTWemxJmOAsDPZB6apgMf3IuT4EAHs9mlAx4crczD2MMEQMdKGdtNBz85Tvbgrj3wrjqgm6aPCOnSrwl0JYdNemtohg5JiDIdBT6GQynslkGnZmq/24ebjgH4lacGpOjidFaxAegcfY/J0IQHRnMSHOgoNmnC/aPU79geppMA8FM9DuyuA6Z13UlwZ0qo/nV2kho97CQK/2ST9O9BaToxOcZ0FPggmujYbUPO7qO9bxxqOgbgFx7t111X9OhmOgYAPzfgpJ7a/64RpmMAfmH/u0ZowMm9TMcA4Of6HpOh/e7s/NptOaS37uqjDU7GuMB/Pdq/uy5IY+Eadg9NdOyR4Rf1015XDzIdA/Bp9/dJ1t97JZqOASBADD6jt/a5ZZjpGIBP2+fWYRp8Rm/TMQAEiMFn9NaYazv3uPvXe/rrJ4uNROG/bs9M1PU9Oe7G7qOJjj02eupAjbxsgOkYgE+6IzNRd/ROMh0DQIAZdn5fjbl2sOkYgE8a+/chGnZeX9MxAASYUZcN1LALOud3T+7Z6Xo5gREu8F+39ErUA327m44BH0cTHR1i7LWDtddVrEgH2uO+Pkm6n0IOwJBRlw3QqMs5CQ60x+grB2rkJf1NxwAQoPa5eViHL2CrGx2jxydEihY6/NVdvZM0rR/H3dhzNNHRYUZfMVDjbhxiOgbgEx7p11139k42HQNAgBtzzWCNnjrQdAzAJ4yeOlB7XcmiEQBmjb12sPa5dViHbBTujg3Sc5enqdrt2fNPBnihf/RN1r19OO5Gx6CJjg414qL+2vf24R1S0AF/ZJP01IAU3cAMdABeYq+rB2n/u0fIxqtCYLtsdmm/u0awDxAArzHsvL464MG9ZAvaswPvj+7vr1VsJAo/ZJP05IAU3ZbJ6FR0HA6X0OGGntNH4+8ZSSMd+Au7pBcGperKHt1MRwGAVgaf0VuTp4+TI4SXhsDWHCF2TX58nIacySaiALxL/+N76JCn9pYjzLFbH7/4lr763MFGovA/Dpv06pB0Xc1xNzoYR0roFINOy9QBD+4lezCddECSgm02vTYkXZekJ5iOAgDb1fvwNB3+7/0UHBVkOgrgFUKig3T4v/dT7yPSTEcBgO3qOTlFR7y8n0Ki21e7S45N0bM9OFaH/wm12/TesB46LzXOdBT4IZro6DT9j++hI18dr7CEENNRAKOSgh36bnQvnUMhB+DlUvdJ1NGvT1B4UqjpKIBREUmhOur1CUrdh/FrALxbyphuOqodtbuxf6SmHxMrdyfnArpat2CHvhnVSycmx5iOAj9FEx2dKmVsNx333oFKGMQvMQSmkVFhmr93H02MjzQdBQDapNvgWB371kTF9OL3FgJTbGakjnnrAHUbFGs6CgC0SbdBsTpmxkRF94jY6eM8YXa9ckNPFbtoocO/DIoI0a9jOe5G56KJjk4XnR6hY96cqMzDUk1HAbrUKckxmj22t3qGcTUGAN8SnRGpY96aqMThcaajAF0qcXicjnlroqIzdt6IAgBvE9MzUse8OVHdhuz4BOB3DwzQAhdz0OFfDkmI1JyxfdQ3guNudC6a6OgSwRFBOujJcRp95UA2HIXfs0m6t3eS3h2WoUgHv2YB+KbwhFAd/cYE9T+hh+koQJfod3yGjn59gsLiGWcEwDdFJIXpmDcnqu8xGdvct+aKTL0T7jKQCug8l6XH64uRvRQXvHsb7ALtYbMsyzIdAoEl5+t8/XjLArnquYSsq1z8TD/TEQJGpMOu14ekM4cNgF9ZMSNbvz64TB4nLxvhf+zBNu1z8zANObuP6SgA0GGWvrxW8x5fIcttqXJSN91xWoIaPdRx+Ae7pMf6p+jant1MR0EAoYkOI8qzqvTN1N9Um1dvOkpAoIneNTLDgvXRiJ4aER1mOgoAdLiiBWX6/pp5qi9pMh0F6DARSaE66Mlx6r4XB+EA/E/urGJ9/chS3Xt9hja6WIUO/xAbZNeMoRk6OjHadBQEGJroMKaxoknfXT1PhfPKTEfxezTRO9+BcRH67/AeSgwJMh0FADpNfXGjvrtmnooXlpuOAuyx7mMSdND0cYpI5uQ3AP+1vq5JJy3L1aLaRtNRgD02NjpM7wzvoT7hzD9H12NYL4wJiw/Vka/sr0GnZ5qOAuyRy9Lj9c3oTBroAPxeRHKYjv6/8Rp0RqbpKMAeGXJWbx312nga6AD8Xu/IUM0Z21sXpsaZjgLskaszEjR7bG8a6DCGlejwCivfWq+5/1wmj9NjOopfYiV65wix2fTEgBRdnpFgOgoAdLnV72/QL/ctkbuJ2g3f4QhzaPy9I9X/eDbMBRB4Xsmv0JVZBWpgNjp8SFyQXa8MZt8xmEcTHV6jYk21frp1oUqXVZqO4ndoone8sdFhem1IuoZGsYINQOCqXFejH29eQO2GT0gYFKNJj4xRfH8OwgEErlV1TTpnea7m1zDeBd5vXEy43h2WoUxWn8ML0ESHV/G4PFry0lotfCaLVekdiCZ6xwmx2XRPnyTd1CtRDpvNdBwAMM7j8mjRc6u16IXVsly8rIT3sdmlYRf005hrBssRwjRLAHB5LN23vkT/3FAiN6UbXsgm6ZoeCXq4X4qC7Rx3wzvQRIdXYlV6x6KJ3jFYfQ4AO1aytEI/3rxAVdm1pqMALSLTwnXgtL2Uuk+i6SgA4HV+rarXOcvztKah2XQUoEXvsGC9PDhdkxMiTUcBWqGJDq/FqvSOQxN9z7D6HADaxtXk1vzHVmj569kSrzBh2IC/9dI+Nw9VSFSw6SgA4LXq3R79fU2hns+rMB0FAc4m6cqMBE3r112RDq4cg/ehiQ6vx6r0PUcTffex+hwA2i9/bol+um2h6vIbTEdBAIpMDdeE+0cpY0Ky6SgA4DO+KK3Rxavyld/kMh0FAah/eIheGZKmCXGsPof3ookOn8Cq9D1DE739WH0OAHumudapeY+uUNa7ObIo3egCNrs08G+ZGnfjEFafA8BuqHG5dVd2sZ7KLWdWOrqEXdJ1Pbvp/j7JCmf1ObwcTXT4FFal7x6a6O3D6nMA6Dilyys15/4lKl7EZeLoPEkj47XfHcOVNDzedBQA8HmLaxo1NStfv1RxRRk6z/CoUL04KE37xkaYjgK0CU10+ByPy6OlL6/VoudXy9XgNh3HJ9BEb5sIu0139Gb1OQB0NMuytOZ/mzT/8RVqKG0yHQd+JDwxVGOvH6L+J/aQjdoNAB3Gsiy9UlCpm9cWqczJcTc6Trdgh+7vk6xL0+M57oZPoYkOn1Vf3KiFz2Yp678bZLn4b7wzNNF3LsgmXZwWr7t6Jyk1lMu/AaCzNNc4teCpVVrx5npqN/aILcimIWf10V5XDWR0CwB0ojKnS7esLdLL+ZXsGY49EmSTpqYn6J4+yYoPdpiOA7QbTXT4vOoNtZr/5Cqt/yJPVPXto4m+fTZJpybH6IG+yeoXEWo6DgAEjPLV1Zr7wFIV/FZqOgp8UNp+idr39uGK7xdjOgoABIxfq+p109oi/VRZbzoKfNDhCVGaPiBFgyM57obvookOv1G6vFLzH1+hvNklpqN4HZro2zosIVLT+nbXXjHhpqMAQMDK/iJPvz+xUtUb6kxHgQ+IzYzUmOuGqPfhaaajAEDA+qK0RretK9ai2kbTUeAD+oeH6PEBKTomMdp0FGCP0USH38mfW6J5j61Q6dJK01G8Bk30P+0dE64H+3bX5IRI01EAANq818maDzdp4bNZqstnAzNsK6ZXpEZNHai+x2TI7mB2KgCYZlmW3i6q1p3ZxVrX0Gw6DrxQ77Bg3d47SeelxCnITu2Gf6CJDr+1/st8/f7kSlWtrzUdxTia6NLAiBD9o293nZzMpd8A4I3czW6tejtHS/69RvUlbD4KKbpnpEZfPkB9j+tB8xwAvJDTY+ml/Ardv75EBc0u03HgBWiew5/RRIdf87gtrX5/gxY+k6X6osC93CyQm+jpoUG6p3eyLkiLY+dvAPABria3st7doCUvrQno2h3IontEaNRlA9Tv+B6yB9lNxwEA7EK926Pncsv1xKYy5TbRTA9EmWHBuj0zSeelximY5jn8FE10BARX4+bVbStmZKtmU+BthBKITfQ+4cG6MiNBl6cnKMzBATgA+Bp3s1ur39+oJS+tVW1e4NXuQBSVHqFRlw9Q/xNongOAL3J6LL1VVKVHN5ZqaS1XlQWC3mHBuo3mOQIETXQEFMuylPtzsVa+uV65PxXJ8phO1DUCpYlul3R0YrSmZsTr8IQo2Vh5DgA+z+O2tHFmoVa8ka2CuaWm46ATpO6TqCFn9VbPg1MZ2wIAfuKrslo9sqFU31Wwebg/mhwfqat7JOi4xGjZOe5GgKCJjoBVk1evVW/naPX7G9RY7t+bofh7Ez0p2KGL0uJ1WXq8eoWHmI4DAOgkFWurtWLGeq39aJNc9W7TcbAHgiMc6nt8Dw05s7fi+7NfCQD4q4U1DXpkQ5neK66Si+6TT4uw23RWSpyu7pGgYVFhpuMAXY4mOgKeu9mj9V/laeWbOSpeWG46Tqfw1yb6/rHhmpqRoL8lxyjEzmXfABAommucWv3BRq18c72qN7DCzZfEZkZq0Jm9NeDEngqJDjYdBwDQRQqanPpPQaVeya/Umgb/XsTmb3qFBeuKjARdlBanhOAg03EAY2iiA1spW1WllW+u17pPc/1qhZs/NdEjHXad1T1WUzMSNDKas98AEMi2jGlb9VaOcmcVyePkZa03sgfblDGxuwaf0VvpE5IYtwYAAe6nijq9nF+h/xZXq95D7fZGYXabjkmM1rkpcToqMUoOajdAEx3YnuYap9Z8uEmr3slR5doa03H2mD800YdEhuqy9HidlxqnmCCH6TgAAC/TVNms9V/nK/uzPBXOKw2YfU+8lc0upYxLVJ+j09X7sDSFxjFuDQDQWrXLrTcLq/RyfoXm1zSajhPwbJIOjIvQ2alxOiU5RrEcdwOt0EQHdqFibbU2zizSxu8LVbK43CcPyn2xiW6XtG9suI5LjNZxSTEaHBlqOhIAwEfUFTVo/Zf5yv4sVyVLKk3HCShJI+PV5+h09TkiXRHJXDEGAGiblXVNer+4Wh+UVGshDfUuNSwyVGenxOrMlDj1CGPUGrAjNNGBdmgob9KmmYXaOLNQeb+U+MzIF19pokc67DosIVLHJUbr6MRoJYUwbw0AsGeqN9Yp+/NcZX+er4rV1abj+KWEgTHqc1S6+hydruiMSNNxAAA+LqehWR+UVOt/xTX6papePriOzavZJO0VHabjEqN1QlKMRjAmFWgTmujAbnI1uVUwt1Qbvy/Uxh8KVV/kvWfLvbmJnh4apGMSo3VcYrQOTohUKBuEAgA6SV1hg/JmFyt3donyfylRUyUbm+2O0LgQpe2XqPTxyUofn6yo1HDTkQAAfqqoyaUPS6r1YWmNfqqoY4b6bop02HVQfKSO6halYxOjlc6Kc6DdaKIDHcCyLJUtr9LG7wu1YWahyldWmY7Uirc10UdFhem4pM2N8zExHHgDALqe5bFUurxSebOLlTerRMWLy9mYdAfswTYlj0xQ+oQkpY9PVuLQONnsbDAGAOhazR6Pfq1q0MyKOn1fUae51Q1qoqm+XUE2aWRUmCbHR+qIblGaGBehEBasAXuEJjrQCRpKG1WyrFJly6tUuqxSpcsrVV9sbqW6ySZ6WmiQxkSHa2x0mMbEhGtsdLi6hzKmBQDgXZprnSr4rVRF88s31+4VlXLWukzHMiI4MkjdBscqcVicUvdOVOo+iQqOpHYDALxLg9ujX6rqW5rq86sb5QzQFldskF37xkRofFy4xsdGaJ/YCEU6aJoDHYkmOtBF6ksaVbq8UqVbmutd2Fjvqib6XxvmY6LDlBLKZWIAAN9jWZaq1tdubqj/8Va2skquBt/YD6WtgiIc6jZoc8N8y1tsZhQrzQEAPqfJ49GS2ibNr27Q7zUN+r26USvqmtTsZ22vcLtNgyJDNTwyVPvFRmh8XISGRobKbqN2A52JJjpg0F8b6+VZVaovaezwy8k7uokebLMpLTRII6LCaJgDAAKGx22pcm2NylZUqmpDnWo2bX6r3ljv9fPVQ2ODFd0jUtE9IxWTEaHYPlFKHBqn2D7Rsjs46AYA+Cenx9Kq+iYtqW3UktpGra1vVnaDU9kNzap2e/eWpaF2mwZFhGpoZKiGRv3xZ2So+oSH0DAHDKCJDngZy7LUWNGshpJG1Rf/8VbSqPripj/+3Px+Q0mTPM62Ff22NtFDbDalhgYpNSRIqaH/396dh0dVHW4cfyf7ZAHEiAmSsIQdpGUTWSIIxFgJNYKkWEBim4KPUgVBWkQMIEiBiCgideEBBa1lFXxc2Iz6uLSABVyIiJIQpUGZ/IRAQhYy5/dHzJRhchMSlknC9/M88yT33jPnnnOXIXlzONdPTQP9FRngp6aBvywH+Csy0E/h/r6y8Y82AAAuxSdLlPd9vk5mF/zyNV/5R0+rKK9ERceLVZxXoqK8EpnSi/+jt5/dV4FXBSioUYCCGgcq7LpghUUFl4XmUcFqEBWigDD+0A0AwNn+r+SMK1DPPF0Wrn9fVKLcklL9X0mpcktKdeJMqS5F1F4+MO26QD81C/RXsyB/1/fXBfqrWaCfmgX5y5ffu4FagxAdqKOMMSo6XuIK1c8UlsqcMXKWOmVKjZwlTjlLjUyp0fuxDeVnk/xsNvnbbPKz2cqWfWwK9vH5JTD3U2M/wnEAAC4VY4xK8s+o6HiJivJ+CdaPl6i0uPSsMud+I8lIskl+QX7yD/VTQOgvX8P8FdgwQH5Bvpe1HwAAXCmcxuj4mbJQvTxYP+00KjVGpUYq1S9ff1k+Y4ycKptyJczXR6F+Pgr1/d8rzNdXoX4+Cvax8bs3UMcQogMAAAAAAAAAYIFH9QI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z4ebsBAAAAF0NpaalKSkq83QwAwDn8/f3l6+vr7WYAAADUGCE6AACo04wxOnr0qI4fP+7tpgAALDRq1EgRERGy2WzebgoAAEC1EaIDAIA6rTxAb9KkiYKDgwloAKAWMcaooKBAP/30kyQpMjLSyy0CAACoPkJ0AABQZ5WWlroC9KuvvtrbzQEAVMBut0uSfvrpJzVp0oSpXQAAQJ3Dg0UBAECdVT4HenBwsJdbAgCoTPnnNM+uAAAAdREhOgAAqPOYwgUAajc+pwEAQF1GiA4AAAAAAAAAgAVCdAAAAAAAAAAALBCiAwAAAAAAAABggRAdAAAAV6zk5GQlJia6rTt27Jg6d+6sXr166cSJE95pGAAAAIBagxAdAAAA+MWxY8c0cOBA2e12bd26VQ0bNvR2kwAAAAB4GSE6AAAAIMnhcGjQoEEKDAzUtm3bXAH6okWLdP311yskJERRUVG67777dOrUKUnS+++/L5vNZvkq99FHHyk2NlZ2u11RUVF64IEHlJ+f79reokULj/dOmTLFtX3ZsmWKiYlRQECA2rVrp1WrVrm13WazadmyZfrNb34ju92uVq1aad26da7tWVlZstls2rt3r2vdjBkzZLPZtHjxYrd63njjDdfy8uXLZbPZNHHixAs5tAAAAECdRogOAACAK15ubq4GDx4sPz8/bdu2TY0aNXJt8/Hx0TPPPKOvvvpKL7/8st577z1NnTpVktSnTx/l5OQoJydH69evlyTXck5OjiTpu+++06233qrhw4fr888/1z//+U999NFHmjBhglsbZs+e7fbe1NRUSdLGjRv14IMPavLkyfryyy81fvx43XPPPUpPT3d7/4wZMzR8+HDt27dPo0aN0siRI5WRkVFhf3/44QctXrxYdrvd8pjk5+drxowZCg0Nrd7BBAAAAOoZQnQAAABc0X7++WcNHjxY+/fvV2BgoBo0aOC2feLEibr55pvVokULDRw4UHPmzNGaNWskSQEBAYqIiFBERIQaN24sSa7liIgISdK8efM0atQoTZw4UW3atFGfPn30zDPP6JVXXlFhYaFrP2FhYW7vDQsLkySlpaUpOTlZ9913n9q2bauHHnpIw4YNU1pamls7R4wYoZSUFLVt21aPP/64evTooSVLllTY5+nTp+t3v/udmjRpYnlcFixYoI4dO6p79+7VPKIAAABA/UKIDgAAgCvahx9+KKfTqb179+rbb7/VggUL3LZv375dgwYN0nXXXaewsDCNGTNGubm5KigoOK/69+3bp5UrVyo0NNT1io+Pl9PpVGZmZpXvz8jIUN++fd3W9e3b12OUee/evT2WKxqJ/p///EcbN27U448/brnP//73v1q0aJGefPLJKtsHAAAA1HeE6AAAALiitWrVSjt27FDHjh313HPPaebMmfr8888llc0lnpCQoC5dumj9+vX67LPPtHTpUklScXHxedV/6tQpjR8/Xnv37nW99u3bp4MHDyomJuaS9cvK5MmTNWXKFEVGRlqWmT59ukaMGKFf/epXl7FlAAAAQO3k5+0GAAAAAN50/fXXKzw8XFLZlCgbNmzQ3XffrZ07d+qzzz6T0+nUk08+KR+fsvEn5VO5nK9u3bpp//79at26dY3a16FDB3388ccaO3asa93HH3+sjh07upX717/+pbvvvtttuWvXrm5lNm/erG+++UZvvfWW5f727t2rdevW6cCBAzVqLwAAAFDfEKIDAAAAZ1m6dKk6d+6sWbNmKSkpSSUlJVqyZImGDh2qjz/+WH//+9+rVd9f/vIX3XjjjZowYYJSUlIUEhKi/fv3a9u2bXr22WerfP/DDz+spKQkde3aVYMHD9abb76pDRs2aPv27W7l1q5dqx49eqhfv3569dVXtXPnTi1fvtytzIIFC7RkyRIFBwdb7i8tLU2TJ09W06ZNq9VPAAAAoL5iOhcAAADgLI0bN9aLL76o+fPnq7CwUIsWLdL8+fPVuXNnvfrqq5o3b1616uvSpYs++OADffPNN4qNjVXXrl312GOPnXdInZiYqKefflppaWnq1KmTnn/+ea1YsUIDBgxwKzdr1iy9/vrr6tKli1555RX94x//8Bit3rp1a7cR7RUJCwvT1KlTq9VHAAAAoD6zGWOMtxsBAABQE4WFhcrMzFTLli0VFBTk7eYAXmOz2bRx40YlJiZ6uylAhfi8BgAAdRkj0QEAAAAAAAAAsECIDgAAAAAAAACABR4sCgAAANRxzNAIAAAAXDqMRAcAAAAAAAAAwAIhOgAAAAAAAAAAFgjRAQAAAAAAAACwQIgOAAAAAAAAAIAFQnQAAAAAAAAAACwQogMAAAAAAAAAYIEQHQAAAAAAAAAAC4ToAAAAAAAAAABY8PN2AwAAAC6F7OxsORwObzdD4eHhio6O9nYzUE/UhuuaaxoAAABXGkJ0AABQ72RnZ6t9uw46XVjg7abIHhSsrw9kXFDouG7dOo0YMaLCbZ06ddKXX35Z47rP3Ud6eroGDBhwwfXh4svOzla7Dh1UWODd6zooOFgHMmp2Ta9cuVL33HOPdu3apR49enhsHzBggBwOx0W5pi+F3bt3q2fPnlqxYoWSk5O93RwAAABcJoToAACg3nE4HDpdWKCUyEmKDGjmtXbkFP+gl3KeksPhuCgjdx955BF16NDBtTx37twLrhN1h8PhKAvQp/1Nim7lnUZkH1LhvL9etGsaAAAAqAsI0QEAQL0VGdBMzYNivN2MiyYuLs5tlPhLL73k9ak94AXRraQ2Hb3dCgAAAOCKwYNFAQAAarni4mJJko9P1T+6HT9+XBMnTlRUVJQCAwPVunVrzZ8/X06n063coUOH1L9/f9ntdt1yyy3Kzc2VJB05ckT9+vWT3W5XQkKCjh075rGP1atXq3v37rLb7WrcuLFGjhyp77//3q3MgAEDPKaFmTt3rnx8fPTaa6+5ythstkpf5Ww2myZMmODRloSEBLVo0cK1nJWVJZvNprS0NMtjNHPmTLe6q9MvXH7VOS9W19H777/vVq6oqEipqalq3bq1AgMDFRUVpalTp6qoqMitnMPh0O233y673a4bbrhBmZmZkqS8vDwNHTpUdrtd/fr103fffefRlnfeeUexsbEKCQlRWFiYhgwZoq+++sqtTHJystv1W95fHx8f/e1vf3OVqeo+ycrKkiS1aNFCCQkJHm2ZMGGCxzVvdU+VW7lypVvd1ekXAABAfcNIdAAAgFquPEQPDAystFxBQYH69++vI0eOaPz48YqOjtYnn3yiadOmKScnR4sXL5YkOZ1OJSQkKCcnR4899ph+/PFHzZgxQ5I0ZcoU/fGPf9TNN9+shQsXavTo0dqyZYtrH3PnztWMGTOUlJSklJQUHTt2TEuWLNFNN92kPXv2qFGjRhW2bcWKFXr00Uf15JNP6ve//70kafr06UpJSZFUFlZOmjRJ48aNU2xs7IUcrhqpab9QMydOnKjwf1GUlJS4LdfkvMTFxenuu++WJO3atUvPPPOM23an06nf/va3+uijjzRu3Dh16NBBX3zxhZ566il98803euONN1xlR40apQ8++EBTpkyRr6+vJk6cKEmaM2eORowYodTUVC1YsEBDhw7Vl19+6fpD16pVqzR27FjFx8dr/vz5Kigo0LJly9SvXz/t2bPHIzgvt3XrVv3hD3/QhAkT9Ne//lWSNH78eA0ePNhVZsyYMbrjjjs0bNgw17prrrmm4gN9kdW0XwAAAHUdIToAAEAtd+LECUmS3W6vtNyiRYv03Xffac+ePWrTpo2ksgCuadOmWrhwoSZPnqyoqCht2rRJGRkZ2rJli2655RZJkr+/v9LS0jRp0iRNnTpVkhQVFaXx48drz5496tq1qw4fPqzU1FTNmTNHjzzyiGu/w4YNU9euXfXcc8+5rS/39ttva9y4cZo8ebIeeugh1/q4uDjX91lZWZo0aZJ69+6t0aNH1/BI1UxN+4WaOzsUPlenTp0kVf+8lAfw7dq1c11DQUFBHiH6a6+9pu3bt+uDDz5Qv379XOs7d+6se++9V5988on69OmjPXv2aOvWrXr++ec1btw4SVKTJk00YcIE3XnnnVq6dKkkqVu3boqPj9fmzZuVmJioU6dO6YEHHlBKSopeeOEFV/1jx45Vu3bt9MQTT7itL/fZZ59p+PDhSkxMdP3BS5J69+6t3r17u5bHjBmjLl26XPb7pKb9AgAAqA+YzgUAAKCWK59qparRpmvXrlVsbKyuuuoqORwO12vw4MEqLS3Vhx9+KEnasWOHwsLC3ELsXr16SZJuuOEG17ryka7vvfeeJGnDhg1yOp1KSkpyqz8iIkJt2rRRenq6R5t27typpKQkDR8+XAsXLryAoyAVFha67dfhcHiMXC5XUFAgh8Ohn3/+WcaYSuutSb9wYZYuXapt27Z5vLp06eIqU93zUlhYKKksOK/M2rVr1aFDB7Vv396t3oEDB0qSq94dO3ZIktuI74ruk7i4OIWGhrrKb9u2TcePH9ddd93lVr+vr6969epV4fV06NAhDRkyRL/+9a+1atWq85q6yUpJSYnHfVJ+bM5Vfk/l5uZ6TPl0rpr0CwAAoL5gJDoAAEAtd/jwYfn5+VUZoh88eFCff/65ZbmffvpJkvT9998rMjKywnnBzxYeHq6AgADX/NMHDx6UMcY1yv1c/v7+bstHjhzRkCFDlJ+fr9zc3Cr3V5Xly5dr+fLlHuubN2/usS41NVWpqamSykLVgQMHavHixRW2vbr9woW74YYb1KNHD4/15X8Akqp/Xsrf17Bhw0r3ffDgQWVkZJzXfRIQEKDw8PBK67PZbGratKnbfSLJFcqfq0GDBm7L+fn5io+P148//qirr776gu+TrVu3nvf0LmffUwEBAerVq5cWLVpU4bmpbr8AAADqE0J0AACAWu7AgQNq1aqV/Pwq/9HN6XQqLi7ONR3Ludq2bStJlqNSrZw+fdpVv81m0zvvvCNfX1+PcqGhoW7L3377rbp166annnpKY8aM0csvv6yxY8dWa99nu/322z0ehPjoo4/q6NGjHmXHjRunESNGqLS0VBkZGZo5c6YSExMrfABidfuFy6O65+Xsh2tWVe/111+vRYsWVbg9KipK0oXdJ1LZ/OEREREe5c69jx0Oh0JCQvTmm28qMTFR8+bNc/0BqCZ69eqlOXPmuK179tlntWnTJo+y5feUMUaZmZmaPXu2EhISXIH52arbLwAAgPqEn3QAAABqsaKiIu3du1eJiYlVlo2JidGpU6cqnW9akiIjI/Xpp5/KGFPpqFeHw6Hi4mI1bdrUVb8xRi1btnQF8lXt5+2339a1116rTZs2afLkybrttttq/BDEZs2aefRt8eLFFYbobdq0cZWNj49XQUGBpk+fruzsbI+y1e0XLo/qnpfdu3dLUoWjqM+td9++fRo0aFCl139kZKSKi4uVm5urq6++2rKcMUY5OTnq06ePq36pbP70qu5FSQoODta7776r9u3ba9KkSXriiSeUlJSkDh06VPneioSHh3vs9+yHpZ7t3HsqNDRUo0aN0p49ezzKVrdfAAAA9QlzogMAANRir732moqKijRo0KAqyyYlJenTTz/Vli1bPLYdP35cZ86ckSTddNNNOnnypGsOZ0n697//LalsDvNy5cHbTTfdJKlsbmhfX1/NmjXLY55xY4xr7vZybdu21bXXXitJWrJkiZxOpx588MEq+3EplI+irWhEc3X7hcujuudl3bp1ateundq3b19pvUlJSTpy5IhefPFFj22nT59Wfn6+pP9d9xs3bnRtr+g+2bFjh06ePOkqHx8frwYNGuiJJ56ocM7+Y8eOuS1fc801rjbPnj1bzZo105/+9Kcq5/K/FCq7T6rbLwAAgPqEkegAAKDeyin+oc7uPz8/X0uWLNHs2bPl6+srY4xWr17tVubHH3/UqVOntHr1asXFxenhhx/W5s2blZCQoOTkZHXv3l35+fn64osvtG7dOmVlZSk8PFx33XWX5syZo6SkJE2dOlVHjx7V66+/LqlsZHdeXp58fHy0cOFC9e7dWwMGDJBUNhJ1zpw5mjZtmrKyspSYmKiwsDBlZmZq48aNGjdunKZMmVJhfyIiIrRw4UKlpKRo9OjRuu2222p8bM7HgQMH9O6778rpdGr//v1auHChevbsqeuuu86j7IX0yyuyD10R+z7f83Lo0CEtWLBAO3fu1LBhw9zuk127dkkqeyhmdHS0WrVqpTFjxmjNmjW69957lZ6err59+6q0tFRff/211qxZoy1btqhHjx66+eab1bt3b/35z3/W4cOH5evrq5deekmStH79evn4+CgqKkoLFixQy5YtNXLkSEllc4MvW7ZMY8aMUbdu3TRy5Ehdc801ys7O1ltvvaW+ffvq2WefrbDPdrtdL7zwggYPHqxly5bpvvvuu6THODs7W++++65rOpe5c+eqefPm6tq1q8eULhfSLwAAgDrPAAAA1FGnT582+/fvN6dPn3Zbf/jwYWMPCjaSvP6yBwWbw4cPV7tvmZmZ1dpPenq6McaYkydPmmnTppnWrVubgIAAEx4ebvr06WPS0tJMcXGxq/4DBw6Yvn37mqCgIBMXF2eef/55I8msXr3atf7WW281OTk5Hm1bv3696devnwkJCTEhISGmffv25v777zcHDhxwlenfv7/p37+/x3sHDhxooqOjzcmTJyvs74oVKyo8HpLM/fff77F+yJAhpnnz5pbHzcfHxzRr1syMHTvW/PDDD8YYY1JTU01FPwafT7+86fDhwyYo2PvXdVBwza5pY4xZsWKFkWR27dpV4fb+/fubTp06ua2r6ryU11nV6+xrq7i42MyfP9906tTJBAYGmquuusp0797dzJo1y5w4ccJV7ujRo2bIkCEmKCjI9OzZ06xdu9ZIMk8//bRJSEgwQUFB5sYbbzRff/21R1/S09NNfHy8adiwoQkKCjIxMTEmOTnZ7N6921Vm7NixbtdvuXvuucc0aNDAdc2eTZJJTU2t8Pg1b97cDBkyxGP9/fff73HNn31sbDabiYiIMMOGDTMZGRluxzUzM7Pa/aqI1ec1AABAXWAzxgv/TxAAAOAiKCwsVGZmplq2bKmgoCC3bdnZ2XI4HF5q2f+Eh4crOjq62u/LyspSy5YtlZ6e7hoJfiHlqrJu3TqNGDHiguvBpVUbruuaXtOXysqVKzVz5kzXg0UrMmDAACUnJys5OfmC9rV792717NlTK1asuOC6rjSVfV4DAADUdkznAgAA6qXo6OhaFfQBFwPXNQAAAHD58WBRAACAWig0NFSjRo1yPZjzQssB9VVMTIzuuOOOSsvExcUpJibmMrUIAAAA9Q0j0QEAAGqh8PBwjweJXkg5oL6KjY1VbGxspWWmT59+mVoDAACA+ogQHQAAALrzzjvFo3KAyvXo0YP7BAAA4ArEdC4AAAAAAAAAAFggRAcAAHUeI0MBoHbjcxoAANRlhOgAAKDO8vMrm5nuzJkzXm4JAKAy5Z/T5Z/bAAAAdQkhOgAAqLN8fX3l6+urvLw8bzcFAFCJvLw812c2AABAXcMwAAAAUGfZbDY1adJEOTk5CgwMVEhIiGw2m7ebBQD4hTFG+fn5ysvLU2RkJJ/RAACgTrIZJqcDAAB1mDFGR48e1YkTJ5hzFwBqIZvNpoYNGyoiIoIQHQAA1EmE6AAAoF4oLS1VSUmJt5sBADiHv78/07gAAIA6jRAdAAAAAAAAAAALPFgUAAAAAAAAAAALhOgAAAAAAAAAAFggRAcAAAAAAAAAwAIhOgAAAAAAAAAAFgjRAQAAAAAAAACw8P+EEpTJi959Tg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6" descr="data:image/png;base64,iVBORw0KGgoAAAANSUhEUgAABdEAAAHwCAYAAABJ6iaKAAAAOnRFWHRTb2Z0d2FyZQBNYXRwbG90bGliIHZlcnNpb24zLjEwLjAsIGh0dHBzOi8vbWF0cGxvdGxpYi5vcmcvlHJYcgAAAAlwSFlzAAAPYQAAD2EBqD+naQAAoR9JREFUeJzs3XV4VGf6xvF7ZuKekIQYENytQA1ooe6+dTda6t262y512q13a/trqW67dW+pQKGF4hYkBIi728j5/UFJSbEEkrwj38915YLMTJJ7Askz5znveV6bZVmWAAAAAAAAAADANuymAwAAAAAAAAAA4K1oogMAAAAAAAAAsAM00QEAAAAAAAAA2AGa6AAAAAAAAAAA7ABNdAAAAAAAAAAAdoAmOgAAAAAAAAAAO0ATHQAAAAAAAACAHaCJDgAAAAAAAADADtBEBwAAgM/weDwqLS1Vdna26SgAAAAAAgRNdAAAAHi1wsJCXXvtterVq5dCQkKUlJSkIUOGqLq62nQ0AAAAAAGAJjr8wrp16zRlyhT16dNHYWFhiomJ0fjx4/Xkk0+qoaHBdDx0oszMTNlstu2+9e/fv9Vjq6qqdNNNN6l///4KDw9Xr169dNFFF2njxo2G0gNA4Gpr7V67dq3GjRunt99+W1OmTNGnn36qb775Rt99950iIyMNPgP8VVZWlq677jrtv//+CgsLk81mU05OznYfW1tbq2uvvVYZGRkKDQ3V4MGD9dxzz23zuIKCAt1yyy2aPHmyoqOjZbPZ9MMPP3TuEwEAP/Taa6/t8Lhpy9uwYcNMx4QfamvNl6RvvvlGEyZMUEREhOLj43XKKafs8LUE0NWCTAcA9tRnn32mv/3tbwoNDdW5556rYcOGqbm5WbNmzdKNN96o5cuX68UXXzQdE53kiSeeUG1tbavbNmzYoDvuuEOHHXZYy20ej0eHHnqoVqxYoalTp2rAgAFau3atnn32WX311VdauXKloqOjuzo+AASk9tTuKVOmKCQkRHPnzlV6errh5NiZOXPm6F//+peGDBmiwYMHa9GiRdt9nNvt1uGHH6758+friiuuUP/+/fXVV19p6tSpqqio0G233dby2KysLD300EPq37+/hg8frjlz5nTRswEA/3Tfffepd+/e29z+j3/8w0Aa+Lv21PxPP/1Uxx9/vPbaay89+OCDqq6u1pNPPqkJEyZo4cKFSkpKMvhMAEkW4MOys7OtqKgoa9CgQVZ+fv42969Zs8Z64oknDCSDSffff78lyZo9e3bLbbNnz7YkWU8//XSrx77yyiuWJOuDDz7o6pgAEJDaU7vnz59vSbK+/vrrro6J3VBWVmZVV1dblmVZjzzyiCXJWr9+/TaPe/fddy1J1ssvv9zq9pNPPtkKCwuzioqKWm6rrq62ysrKLMuyrPfee8+SZM2cObPTngMA+KtXX33VkmTNmzdvu/cfeOCB1tChQ7s4Ffxde2r+kCFDrH79+llNTU0tty1atMiy2+3W9ddf32WZgR1hnAt82sMPP6za2lq9/PLLSk1N3eb+fv366Zprrml5f+tL1RwOh9LT03XppZeqsrKy1cc1NTXp7rvvVr9+/RQaGqoePXropptuUlNTU6vH2Ww2XXnllZoxY4YGDhyosLAwjRkzRj/99FPLYxoaGjRo0CANGjSo1eXp5eXlSk1N1f777y+3261XX31VNptNCxcu3OZ5/POf/5TD4VBeXt4Ovxf33HOPbDZbq9tmzpyp0NBQXXbZZa1uX7hwoY488kjFxMQoKipKBx98sObOnbvdzztp0qTtXur32muv7TDLFluPWrHb7UpJSdFpp522zfiUuro6/f3vf1ePHj0UGhqqgQMH6tFHH5VlWbv8Gtvz5ptvqnfv3tp///1bbtsyN7d79+6tHrvl/014ePhufS0AQPu0p3bPnTtXYWFhWrdunYYOHarQ0FClpKRoypQpKi8v3+Zj33vvPY0ZM0bh4eFKTEzU2WefvU3tPP/885WZmdnqtjfeeEN2u10PPvigJFGTd7MmJyQktOmqrp9//lmSdPrpp7e6/fTTT1djY6M++uijltuio6OVkJCwy88JAOh4LpdL999/v/r27avQ0FBlZmbqtttu2+a4WJJycnJ2OCZmZ+M4LMtSZmamjj/++G3ua2xsVGxsrKZMmSJJ+uGHH3b4NWbNmtXqY3c09vOvI8GeffbZltcYaWlpuuKKK7bpD2ypvyeccMI2GadMmdLmUTiZmZk6//zzW9126aWXKiwsbLdySTv/vu/KX7+foaGhGjBggKZNm7ZN3W/P65WttbXml5eXa8WKFTrxxBMVEhLS8riRI0dq8ODBevvtt3f5tYDOxjgX+LRPPvlEffr0adUs3ZUTTzxRJ510klwul+bMmaMXX3xRDQ0Nev311yVtHvtx3HHHadasWbr00ks1ePBgLV26VNOnT9fq1av14Ycftvp8P/74o9555x1dffXVCg0N1bPPPqsjjjhCv/32m4YNG6bw8HD95z//0fjx43X77bfr8ccflyRdccUVqqqq0muvvSaHw6FTTjlFV1xxhWbMmKHRo0e3+hozZszQpEmT2nUZ++LFi3XCCSfoqKOO0jPPPNNy+/LlyzVx4kTFxMTopptuUnBwsF544QVNmjRJP/74o/bZZ59tPtegQYN0++23S5JKS0t13XXXtTnHxIkTdemll8rj8WjZsmV64oknlJ+f31JMLcvScccdp5kzZ+qiiy7SqFGj9NVXX+nGG29UXl6epk+f3uavJW0u7itXrmzJu8XYsWMVGRmpO++8UwkJCRo4cKDWrl2rm266SePGjdMhhxzSrq8DANg97andZWVlamxs1OWXX66DDjpIl112mdatW6dnnnlGv/76q3799VeFhoZK2jzr9YILLtC4ceM0bdo0FRUV6cknn9Ts2bO1cOFCxcXFbfdrfP3117rwwgt15ZVX6pZbbpEkanIH1eQdaWpqksPhaHWQLEkRERGSpN9//12XXHJJh3wtAMDuu/jii/Wf//xHp5xyiv7+97/r119/1bRp07Ry5Ur973//2+7HnHHGGTrqqKMkSZ9//rneeuutnX4Nm82ms88+Ww8//LDKy8tbnTj95JNPVF1drbPPPrvVx1x99dUaN25cq9sGDhy4zefeUvckaeXKlfrnP//Z6v577rlH9957rw455BBdfvnlysrK0nPPPad58+Zp9uzZCg4ObnlsWFiYPvvsMxUXFys5OVnS5gVz77zzjsLCwnb6HHfk7rvv1ssvv6x33nlHkyZN2q1cW1x66aWaOHGiJOmDDz7Y4b/P9tx2220aPHhwy/O57bbblJycrIsuukjS7r1e2aKtNX/LiZntLW6LiIjQ8uXLVVhYqJSUlDY/L6DDmVwGD+yJqqoqS5J1/PHHt/ljJFl33313q9v2339/a8iQIS3vv/7665bdbrd+/vnnVo97/vnntxkRIsmSZM2fP7/ltg0bNlhhYWHWiSee2Orjb731Vstut1s//fRTy+XIfx01c8YZZ1hpaWmW2+1uuW3BggWWJOvVV1/d6XO7++67rS0/0jk5OVZqaqo1YcIEq6GhodXjTjjhBCskJMRat25dy235+flWdHS0dcABB2zzecePH29Nnjy55f3169e3KY9lWVavXr2s8847r9VtZ555phUREdHy/ocffmhJsh544IFWjzvllFMsm81mrV27dpdfZ2t///vfLUnWihUrtrnv008/tVJTU1v+3SRZhx9+uFVTU9OurwEA2D3trd1batvBBx9suVyultu3XJL+1FNPWZZlWc3NzVZycrI1bNiwVnXv008/tSRZd911V8tt5513ntWrVy/LsjaPi4mKirL+9re/taq9lkVN3tru1OSdjXN57LHHLEnbvNa65ZZbLEnWMcccs93PyTgXANh97R3nsmjRIkuSdfHFF7d63A033GBJsr7//vtWt69evdqSZD366KMtt+2sFmwtKyvLkmQ999xzrW4/7rjjrMzMTMvj8ViWZVkzZ860JFnvvffeLp9venq6dcEFF7S8v+Vjt9SQ4uJiKyQkxDrssMNa1fqnn37akmS98sorLbdt+d6MGDGi1fN7/fXXrYyMDGvixIltGoWzdS1+4YUXWr2W2aI9uSxr8xg8SdZ//vOfltu2fh2yM3/9nliWZTU2Nlp2u92aOnVqy23tfb2ytbbWfLfbbcXFxVkHH3xwq8eVlpZakZGR2/RdABMY5wKftWU8R3s3g6yvr1dpaakKCwv1/vvva/HixTr44INb7n/vvfc0ePBgDRo0SKWlpS1vBx10kKTNl2Nvbb/99tOYMWNa3u/Zs6eOP/54ffXVV3K73S2333PPPRo6dKjOO+88TZ06VQceeKCuvvrqVp/r3HPPVX5+fquvMWPGDIWHh+vkk09u0/MrKyvT4YcfrujoaH388cetzoq73W59/fXXOuGEE9SnT5+W21NTU3XmmWdq1qxZLd/XLZqbm1tW+e2OpqYmlZaWqri4WN98842+//77Vt/vzz//XA6HY5vvxd///ndZlqUvvviizV/L4/Ho7bff1ujRozV48OBt7k9KStLo0aP1j3/8Qx9++KHuuece/fzzz7rgggt2+/kBANpud2v39ddfL4fD0fL+Oeeco+7du+uzzz6TJM2fP1/FxcWaOnVqq7p39NFHa9CgQS2P21p2draOPvpojRo1Sq+//rrs9tYvi6nJf9qdmrwzZ555pmJjY3XhhRfqm2++UU5Ojl588UU9++yzktRq/B0AwIzPP/9c0uYavLW///3vkrRNbW1sbJSk3VqVPWDAAO2zzz6aMWNGy23l5eX64osvdNZZZ7VpNMlf7apmfvvtt2pubta1117b6jXAJZdcopiYmO2+drjgggv06quvtrz/6quv6rzzztvmNcSufPTRR5o6dapuvPFGXXnllXuUq7m5WZL26PVBVVWVSktLtXHjRj388MPyeDwt/Y/deb2ytbbWfLvdrilTpui7777TrbfeqjVr1uj333/Xqaee2vIceX0A02iiw2fFxMRIkmpqatr1cY888oiSkpKUmpqqU045RRMnTtRDDz3Ucv+aNWu0fPlyJSUltXobMGCAJKm4uLjV5+vfv/82X2PAgAGqr69XSUlJy20hISF65ZVXtH79etXU1LTMW93aoYceqtTU1JYXDx6PR2+99ZaOP/74NjccjjnmGGVlZamysnKbOWYlJSWqr6/f7qVugwcPlsfj0aZNm1rdXllZqaioqB1+vdraWhUWFra8bf2cJentt99WUlKSunfvrsMOO0w9evTQSy+91HL/hg0blJaWts3z29IE37BhQ5uet7R5tE5eXp7OOuusbe7Lzs7W5MmTdeGFF+q2227T8ccfr7vvvlvPPvus/vvf/3ZYYwAAsGPtrd1b6uSgQYNa3e5wONS/f/+WGatbasX26tugQYO2qSV1dXU6/PDDVVRUpPLy8u0enFOTW+fZcn9HSElJ0ccff6ympiYddthh6t27t2688UY99dRTkrTT5wgA6BobNmyQ3W5Xv379Wt2ekpKiuLi4bWpCaWmpJCk2Nna3vt65556r2bNnt3ze9957T06nU+ecc85ufb6qqqqd1pMdvXYICQlRnz59tlvzzjrrLK1evVq//fabcnJy9MMPP2wz43xXFi1apDPOOENut3u7+7u0N9eWOek7e64lJSWtXh/U1ta2uv+EE05QUlKSevXqpXvuuUd33HFHy4KB3Xm9srX21Pz77rtPF110kR5++GENGDBAY8eOVVBQUMtYGV4fwDSa6PBZMTExSktL07Jly9r1ceecc46++eYbffXVV3ruuee0ZMkSHXPMMS0Htx6PR8OHD9c333yz3bepU6fuduavvvpK0uaz9GvWrNnmfofDoTPPPFPvv/++GhsbNXPmTOXn528zA25nVq1apS+++EINDQ0tqwT2xK7mjj366KNKTU1tefvrbLrDDjus5Xv36quvqqamRpMnT+6Us8gzZsyQ3W7XGWecsc19r732mhobG3XMMce0uv24446TJM2ePbvD8wAAWmtv7e6sTZ9LS0vldDr1ySefKCsrS9OmTdvmMdTkznXAAQcoOztbCxcu1KxZs5SXl6d9991XkloWLgAAzGvrKvAtJ7b/unl3W51++ukKDg5uOXn9xhtvaOzYsdtt3u5KeXm5mpubO3x+dlJSko499li9+uqreu211zR+/PhtTjLsyuLFizVp0iQ9+uijeuWVV7bZULS9CgsLJWmnz3XcuHGtXh88+uijre5/9NFH9c033+jzzz/X3XffrYceekj33nvvHuXaWltrfkhIiF566SXl5+frp59+UlZWlr766itVVVVt94QO0NXYWBQ+7ZhjjtGLL76oOXPmaL/99mvTx/Tp06fVJpKxsbE688wzNXfuXO23337q27dvy4iXtrxg2F4zfPXq1YqIiFBSUlLLbUuWLNF9992nCy64QIsWLdLFF1+spUuXbnOm/txzz9Vjjz2mTz75RF988YWSkpJ0+OGHt+m5SdLHH3+siRMnatq0abryyit19tlnt1yqnZSUpIiICGVlZW3zcatWrZLdblePHj1absvNzVVNTc12R6NsnXfChAkt7/+14ZGamtrq+z1w4EDtv//++vDDD3XGGWeoV69e+vbbb1VTU9Nq5duqVaskSb169WrT825qatL777+vSZMmKS0tbZv7i4qKZFlWqxE7kuR0OiVt3nkeAND52lO7e/fuLUnKyspqdQmxx+PRmjVrWjb93FIrsrKyWi4/3iIrK2ubWhIREaEvv/xSgwYN0nXXXad//vOfOvXUU7epd9TkP/NIba/JbeVwODRq1KiW97/99ltJYrNvAPACvXr1aqm3W9eeoqIiVVZWblMT5s+fr6CgoFa/19sjISFBRx99tGbMmKGzzjpLs2fP1hNPPLFbn2vFihWStNOaufVrh61fYzQ3N2v9+vU7rEUXXnihzjrrLMXGxuqee+5pd7bhw4frvffeU3h4uN577z1deumlWrJkScsYnPbmWrFihWw2205PNsyYMaPVCfOtP68kjRkzpmVj0yOPPFJ5eXl66KGHdOedd7b79cqOtKfmd+/eXd27d5e0eZzMDz/8oH322YeV6DCOlejwaTfddJMiIyN18cUXq6ioaJv7161bpyeffHKnn2NLMdmyG/Spp56qvLw8/fvf/97uY+vq6lrdNmfOHC1YsKDl/U2bNumjjz7SYYcd1jK/1el06vzzz1daWpqefPJJvfbaayoqKtJ11123zdcYMWKERowYoZdeeknvv/++Tj/9dAUFtf1815YduadOnar9999fU6ZMaXmODodDhx12mD766KOWlQLS5hdCb775piZMmNByqb20+bJvSds0JLa25aTElrfx48fvNN9fv99HHXWU3G63nn766VaPmz59umw2m4488sg2Pe/PP/9clZWV2x3lIm0+w21Zlt59991Wt2/ZLX5LIwYA0LnaU7sPPvhghYaG6l//+pc8Hk/LY2bMmKGioqKWq4vGjh2r5ORkPf/88y31RZK++OILrVy5UkcffXSrr5GUlNQyIua+++5TRkaGLrnkkm1GrlCTN2tvTd4dJSUleuihhzRixAia6ADgBY466ihJ2qaR/fjjj0tSq9ra3Nysjz/+WAcddNAeNTrPOeccrVixQjfeeKMcDodOP/303fo8b7/9tkJCQlqdWP6rQw45RCEhIfrXv/7Vqv6//PLLqqqq2ua1wxZHHHGEIiMjVV5erlNPPbXd2fbaay9FRkbKbrfrpZdeUk5Oju67777dyuVyufT+++9r77333un3ffz48a1eH/y1if5XDQ0Ncrlccrlc7X690hbtqfmPPvqoCgoKOuSKPmBPsRIdPq1v37568803ddppp2nw4ME699xzNWzYMDU3N+uXX37Re++9t82MsiVLluiNN96QZVlat26d/vWvfykjI0Njx46VtLlwv/vuu7rssss0c+ZMjR8/Xm63W6tWrdK7776rr776quWxkjRs2DAdfvjhuvrqqxUaGtqyQcbWlz898MADWrRokb777jtFR0drxIgRuuuuu3THHXfolFNOaXmBssW5556rG264QZLaddn41mw2m1566SWNGjVKd999tx5++OGWLN98840mTJigqVOnKigoSC+88IKamppaHlNUVKS7775bL730kk4//fRtZtG2R3Z2tt544w1JUl5enp5++mnFxMS0rMQ79thjNXnyZN1+++3KycnRyJEj9fXXX+ujjz7Stddeq759+7bp68yYMUOhoaE73Ozt/PPP16OPPqopU6Zo4cKFGjp0qBYsWKCXXnpJQ4cO1YknnrjbzxEA0Hbtqd0JCQm64447dOedd+rwww/X8ccfr+zsbD399NMaOXKkLr74YklScHCwHnroIV1wwQU68MADdcYZZ6ioqEhPPvmkMjMzt3vSeovw8HC9+OKLOuSQQ/Tcc89tM7aNmtz2mlxVVdUy43TLmLSnn35acXFxiouLa7V52oEHHqj99ttP/fr1U2FhoV588UXV1tbq008/3WaDtgceeECStHz5cknS66+/rlmzZkmS7rjjjt3+fgAAdmzkyJE677zz9OKLL6qyslIHHnigfvvtN/3nP//RCSecoMmTJ0vafHx97733Kjc3V0cffXRLnZHUsthsyxVPW1YX78jRRx+tbt266b333tORRx6p5OTkdmVes2aN7r77br311lu65ZZbdtrcTUpK0q233qp7771XRxxxhI477jhlZWXp2Wef1bhx43ZY8x0Oh1auXCnLshQZGdmufH81bNgw3XzzzXrwwQd1+umna8SIEW3O9e233+rOO+/UkiVL9Mknn+xRjm+++Ua5ublyOp2aN2+eZsyYoeOOO04hISGS2vZ6ZWfaWvPfeOMNvf/++zrggAMUFRWlb7/9Vu+++64uvvjiNm/qDnQqC/ADq1evti655BIrMzPTCgkJsaKjo63x48dbTz31lNXY2NjyOEktbzabzUpJSbFOOukka+XKla0+X3Nzs/XQQw9ZQ4cOtUJDQ634+HhrzJgx1r333mtVVVW1+nxXXHGF9cYbb1j9+/e3QkNDrdGjR1szZ85seczvv/9uBQUFWVdddVWrr+Fyuaxx48ZZaWlpVkVFRav7CgoKLIfDYQ0YMKDN34O7777b2t6P9L333msFBQVZCxYsaLltwYIF1uGHH25FRUVZERER1uTJk61ffvml5f7Zs2db/fr1s+655x6rqamp1edbv369Jcl69dVXd5mpV69erb7niYmJ1mGHHWbNmTOn1eNqamqs6667zkpLS7OCg4Ot/v37W4888ojl8Xja9NyrqqqssLAw66STTtrp43Jzc60LL7zQ6t27txUSEmKlpqZal1xyiVVSUtKmrwMA6Dhtrd2WZVnPPPOMNWjQICs4ONjq3r27NWXKFKusrGybz/nOO+9Yo0ePtkJDQ62EhATrrLPOsnJzc1s95rzzzrN69eq1zcdecMEFVkxMzDaPpya3vSZvybO9t79+z6+77jqrT58+VmhoqJWUlGSdeeaZ1rp167b7eXf0OTmUAYC2e/XVVy1J1rx587Z7/4EHHmgNHTq01W1Op9O69957rd69e1vBwcFWjx49rFtvvbVVnd5S83b1tvUx8s5MnTrVkmS9+eab29w3c+ZMS5L13nvvbfdj33rrLWvYsGHWk08+uU3d2vKxf83x9NNPt3qNcfnll29zfL6970177t+iV69e1nnnndfqtsbGRmvQoEHWuHHjLJfL1eZcV111lXXAAQdYX3755TZfZ0evQ/5qy/dky1tQUJDVq1cv6+qrr97me7Cr1ys709aa/+uvv1oHHHCAFR8fb4WFhVkjR460nn/++Tb3BYDOZrOsv1y3CqDNbDabrrjiim0ue95TpaWlSk1N1V133aU777yzQz83AABoO2oyAAA7ds899+iHH37Y6QaZmZmZeu2111rmbu/Mddddp5dfflmFhYWKiIjouKAAsIeYiQ54oddee01ut1vnnHOO6SgAAAQ0ajIAAF2jsbFRb7zxhk4++WQa6AC8DjPRAS/y/fffa8WKFfrHP/6hE044QZmZmaYjAQAQkKjJAADs2ogRIxQcHLzTx5x44ok7nYdeXFysb7/9Vv/9739VVlama665pqNjAsAeY5wLsAc6epzLpEmT9Msvv2j8+PF64403lJ6e3iGfFwAAtA81GQCArvHDDz9o8uTJSk5O1p133tlqI2oA8BY00QEAAAAAAAAA2AFmogMAAAAAAAAAsAM00QEAAAAAAAAA2AGa6AAAAAAAAAAA7ABNdAAAAAAAAAAAdoAmOgAAAAAAAAAAO0ATHQAAAAAAAACAHaCJDgAAAAAAAADADtBEBwAAAAAAAABgB2iiAwAAAAAAAACwAzTRAQAAAAAAAADYAZroAAAAAAAAAADsAE10AAAAAAAAAAB2gCY6AAAAAAAAAAA7QBMdAAAAAAAAAIAdoIkOAAAAAAAAAMAO0EQHAAAAAAAAAGAHaKIDAAAAAAAAALADNNEBAAAAAAAAANgBmugAAAAAAAAAAOwATXQAAAAAAAAAAHaAJjoAAAAAAAAAADtAEx0AAAAAAAAAgB2giQ4AAAAAAAAAwA7QRAcAAAAAAAAAYAdoogMAAAAAAAAAsAM00QEAAAAAAAAA2AGa6AAAAAAAAAAA7ABNdAAAAAAAAAAAdoAmOgAAAAAAAAAAO0ATHQAAAAAAAACAHaCJDgAAAAAAAADADtBEBwAAAAAAAABgB2iiAwAAAAAAAACwAzTRAQAAAAAAAADYAZroAAAAAAAAAADsAE10AAAAAAAAAAB2gCY6AAAAAAAAAAA7EGQ6AIA952pwydngluWy5HFbstweeZyWPG6PLLel3LRQBdmkILtNwTabgmy2ze/bbIp02BXh4HwaAABdzd3sVlOVU64Gtyy3JcvzRx33WMpND5XDtnnFi+OP2h0dZFd8kEPBdpvp6AAABKTmWqeaa1yy/jjW3nz8vbl2b0prXbuD7TbFOOyKpXYDfoEmOuDFnHUu1Rc3bn4r+fPPhpKmVrc561w7/TwXP9Nvp/dHO+xKCw1SakiQ0kKDlfqXv6eFBiktJEhRQY6OfHoAAPid+uJGVW+qU82mOtUWNKipslnNVU41VW9+a65q3vz3Kqfcje4dfp6d1e5wu01xQQ7FBTkUH2zf6u8OpYcGqXdYiDLDg5UZFqyU0ODOeJoAAPgFj8uj6o11qs1vUFNFsxormtRY2azGiuY/3t/y9yY1VjrlcXp2+Ll2Vrsj7DbFBjkUG7S5bm/5e3JIkHqFBatnWLB6/fHWPSRINhtNd8Db0EQHDGuqalbZiiqVLKtURVa16gob/miUN8pZv+OD645U4/Yoq75ZWfXNO31clMP+R3M9SOmhwRoRFaqxMeHaKzpc8cE02AEA/s+yLNVsrFNVTp2qN9apJrdONRvrVZ1bp9rcerkaOr92N3gsNTS7VNC885Po0uaGe6+wYPUOD1HmH38OiQzV6OgwpdFgBwAEiOYapyrX1agyu1ZV6//4M7tWNbl18jitTv/69R5L9c0uFez8kFuSFGq3qUfo5oZ6ZniwBkeEakRUmEZGhyk5hDYeYAo/fUAX2rphXra8UqXLK1Wzqd50rDardXu0pqFZaxo2V/43i/68r094sMZEh2tsTLjGRIfRWAcA+IWa3DqVLqtUybJKlS6tVNmKSjXX7Lp57S0aPJZW1Tdr1XZOlCcHOzQqOkyjo8M1OjpMo6LC1D8iRHZWvwEAfJRlWapYU6OiBWUqX1mtyuwaVa2vVUNpk+lobdbksbS2oVlrG5qlitb3dQ8J0oiozU31zW+hGhoZxrgYoAvQRAc6ia83zNsru8Gp7Aan3iuubrmNxjoAwJc0VjSr8PcylS6tUOmySpUur1JTZRuWjPmoYqdbX5fX6evyupbbohx2jYgK1fjYCB2UEKmJcZGKZO8UAICXcjd7VLqsUoW/l6no9zIVLSxXc5XTdKxOU9Ts0jflLn2zVe0Ot9u0T0y4DoiP1AFxEdovNoJ9z4BOYLMsq/OvWwECgLvZo4LfSrXx+0LlzS5W9Ya6XX9QF9nVTPSu1C88RId3i9JxidGaFB+hEDvFHQBghsfpUdGCcuXNLlbe7GKVraySteNRp13KW2p3sM2mcTFhOig+UgfFR2m/2HCFcWAOADCkudap4oXlKvy9XEXzy1SyrHKne4x0JW+q3WOiw3TgH031CXERimF/M2CP0UQH9kBTZbM2/li0uXE+q3iXG3ya4i3F/K9iHHYd3i1KxyZG6+jEKCUEc3EMAKBzVWbXKG9WsfJml6hwXmmX7T/SXt5au8PsNu0XG6GD4iN1fFK0hkeFmY4EAPBz1RvrlPNNvjZ8U6CSpZWy3N7ZxvLW2u2wSeNjI3R8UrSOT4xR34gQ05EAn0QTHWinqpxabfy+UBu/L1TRwnKvLeBb89ZivrUthf24xGgdlxSt/hGhpiMBAPyA5bFUOL9M2Z/nadNPRarLbzAdqU18oXZLUv/wEJ2UHKOTk2M0LibcdBwAgJ8oz6pSztcFyvmmQBWrq3f9AV7AV2r3kMjQluPufWPCZWMvFKBNaKIDu2B5LBUtLG9pnFetrzUdqd18pZhvbWBESEth3z82gk3OAADtUrK0Qus+zdP6L/NUX9RoOk67+WLt7hkWrJOSonVycgy1GwDQLpZlqXhRhTZ8W6AN3xZ41XjUtvLF2t09JEjHJEbptORYHZwQSe0GdoImOrADpcsrtertHG34tkCNFb69qZgvFvOtJQY7dGJSjC7PiNfoaFa5AQC2r2JttbI/y1P253k+efC9NV+v3SkhQTolOUYXpcVpFLUbALADJUsqtObDTdrwbYHqi33vpPfWfL12Z4QG6ZyUOJ2XGqeBkVwZDvwVTXRgK64mt9Z/nqeVb61XyZJK03E6jK8X863tExOuqRkJOq17jELZlBQAAl5DeZNWv79R6z7J9ZnLvdvCn2r32OgwXZIerzO6xyqajc0AIOA5611a92muVr2do7IVVabjdBh/qt37xoTrvNQ4nd49VnHB1G5AookOSJKqN9Vp1ds5Wv3+RjVV+vaq8+3xp2K+RWKwQxekxunyjAT1DmdjFAAINCVLK7TijfVa/0We3M0e03E6nD/W7iiHXad1j9ElafHaJzbCdBwAQBcrz6rWqnfWa+3HuXLWukzH6XD+WLvD7DYdlxitS9PjdXBClOk4gFE00RGwLI+lTT8WaeVb65U3q1iW/x1/t/DHYr6FXdLh3aI0NSNBR3WLYoYbAPgxd7NH67/K04o31qtkcYXpOJ3Kn2u3JA2PCtUlafE6PzWO1ekA4MfczW5lf5GvVW/nqHhhuek4ncrfa/eIqFBd26ObzkyJ5apwBCSa6Ag4jRVNynpvg1a9s0G1efWm43QJfy/mW2SGBeuy9HhdlBavxJAg03EAAB2krqhBq97JUda7G9RQ2mQ6TpcIlNodF2TX5ekJurZnNyVTuwHAb1RvqtPKN9drzf82+eXV3tsTKLW7e0iQLk+P19SMBCVRuxFAaKIjYJQsqdDy17OV81W+X172vTOBUsy3CLXb9LfkGF2VkaC9uVwcAHxWxdpqLXputdZ/lS/LFVgvWQOtdofZbbowNU439kpUJmPaAMBnVW+o1cJnV2vdp7my3NRufxZmt+mslFhd16ObhkaFmY4DdDqa6PB75aur9fv0ldo4s9B0FGMCrZhv7djEaP2zb7KGUdQBwGdUrqvRwmeytP7LPL8et7YzgVq7g2zSqcmxuiUzUcOp3QDgMwK5eb5FoNZuSTq6W5Tu7ZOsMTHhpqMAnYbrLuC3avLqteBfq7Tuk00BewAO6ZPSGn1WWqNzUuN0X58k9QxjdRsAeKvK7Botena1sj/PpXYHKJclvVlUpTeLqnRUtyjd2TtJ+3JVGQB4LZrnkKTPymr1WVmtjk2M1j29k7QXzXT4IZro8DuNFU1a9NxqrXo7J+DGtmD7PJL+U1Cpt4uqdHl6vG7PTGJmOgB4kaqcWi18NkvZn+VxAI4Wn5fV6vOyWp2QFK1/9u2uwZGhpiMBAP5A8xzb80lpjT4prdGJSdF6oE+yhnBVGfwI41zgN5x1Li19da2WvbpOzjqX6TheJZAvK9ueaIddN/Tsput7dlNUkMN0HAAIWDW5dVr4dJbWfsIB+F9Ru1tz2KRzU+J0b59k9QgLNh0HAAJW9cY6LXwmi+b5dlC7W3PYpLNT4nRv7yT1Yr8T+AGa6PB57maPVr29XoteWKPGsibTcbwSxXz7koMduqN3kqakxyvEbjcdBwAChrPOpUXPZ2n5f7K5amwHqN3bF2636fqe3XRLr0ROhANAF3I1uLToudVa+uo6eZzU7u2hdm9fiM2m63p20529kxTp4LgbvosmOnyW5bG07tNcLfjXKtXk1puO49Uo5jvXOyxY9/dN1pndY2Wz2UzHAQC/ZVmW1nywUfOfWKmGEk587wy1e+dSQoJ0X58kXZQWLzu1GwA61fqv8vXrQ8tUl99gOopXo3bvXEZokB7pl6LTU2JNRwF2C010+KSC30o19x9LVZ5VbTqKT6CYt83IqDA9OSBFB8ZHmo4CAH6nZGmFfrlviUqXVpqO4hOo3W0zOjpM/x6UpjFsYAYAHa4qp1ZzHliqvFnFpqP4BGp320yKi9BTA1M1jHnp8DHsrAef4qx3ad6jK7TyrfUSp3/QwRbXNmryghxdkZGgB/t151IzAOgATVXNmj99pbLezZHF1d/oYAtrGrXP/GxdndFN9/dNpnYDQAdwNbi06PnVWvoKo1vQ8X6orNfo39bpiowE3dsnWbGMZ4OP4FUmfEbBr6X63/EztfJNGujoPJakp3PLNeLXtfqxos50HADwaWs+3Kj/HvmdVr1NAx2dx21J0zeVaejctfqitMZ0HADwaTlf5+u/R3+vxS+soYGOTuOypCc3lWvgnLV6o6DSdBygTViJDq/H6nOYkN3gZFU6AOym+pJGzbpjkTb9WGQ6CgLIhkanjlq8Uaclx+jJAanqHsqhDgC0VfWmOs25b4lyf2Z0C7pOUbNL56zI03+Lq/XCoDRqN7waXSF4NVafwyRWpQNA+63/Ml8fHDuTBjqMeae4WoPnrtXL+RWmowCAT1j1bo4+PH4mDXQY81FpjYb9ulbvFVWZjgLsEE10eCVnvUu/3LdEn58/WzWb6k3HQYDbsir9qqwC1bm5pBEAtqep2qkfbvhd3187T02VzabjIMBVuNy6eGW+jly0QcXNLtNxAMArNZQ26pvLf9XsuxbLWe82HQcBrtTp1qnLcnX60k0qc1K74X1oosPrsPoc3ohV6QCwY3mzi/XBsd9r3ae5pqMArXxZVqsRv67T12W1pqMAgFfJ+bZAHxw7UxtnFpqOArTyTnG1hs1dp09K2OcE3oUmOrwGq8/hC1iVDgB/cjW49Mt9i/XlxXNUX9RoOg6wXUXNLh2xaINuWFMop4cVGgACm6vRrVl3LdJ3V/6mxgquHIN3Kmx26bglG3XhijzVc9wNL0ETHV6hZGkFq8/hM7ZelT6vusF0HAAwojyrSv874QetfDOH2g2vZ0l6bGOZ9p+frbX1TabjAIARFWuq9dHfflTWuxtMRwHa5NWCSu0zL1urqd3wAjTRYdzajzfps7NnsfocPie7wakDfl+vNwoqTUcBgC617tNcfXL6z6rewHgr+Jb5NY0a/Vu2/kPtBhBgVr2do4/+9pMq1zAiA75lWV2Txv6WzaajMI4mOoyxPJZ+e2S5frxpgdxNXJ4D39TosXTOijzdtKZQHoulmAD8m8fl0dxpS/XDDb/L1cAGZPBNtW6Pzl+Rp3OX56qRS8QB+DlXo1szr5+v2fcslruR2g3fVOP26NRlubomq4DRbDCGJjqMaK5x6uvL5mrpy2tNRwE6xCMby3Ts4o2qdvHCFIB/aihr0hcX/KLl/8k2HQXoEK8XVumABTnKb3KajgIAnaKuqEGfnT1L2Z/nmY4CdIh/5ZbrgN/XK7eR2o2uRxMdXa4qp1Yfn/aTcn8qNh0F6FCfl9Vqn3nZWsO8NgB+pnhxuT486QcVziszHQXoUPOqGzRuXjZ7nADwO6XLK/XxqT+pdFml6ShAh5pb3aDRv63Tt+W1pqMgwNBER5fKnVWsj0/9SVXZ/LKDf1pV36y952Xr6zL+jwPwD6veydFnZ89WfVGj6ShAp8hvcumA39frrUJmrQLwD+u/ytdnZ8+idsNvlTrdOnLRBv07r9x0FAQQmujoMktfXauvp8xVczWX3cC/Vbo8OmrxBk3fWGo6CgDsNo/b0ux7Fmv23YvlcTI3Gv6t0WPpzOW5um1tkSz2OAHgwxY+l6Xvr53H3iXwey5LunRVgW6hdqOL0ERHp3M3u/XTrQv020PLZbn5xYbA4Lak69cU6YIVeWry0HwC4FtcjW59d/VvWvV2jukoQJeatqFUJy7ZpFr2OAHgY1xNbv1ww+9a8OQqicNuBJCHNpTq9GW5HHej09FER6eqL2nUZ+fM1pr/bTIdBTDitYJKTV6Qo0I2LQPgI5qqmvXlRb9o43eFpqMARnxUWqMJv+eoqMllOgoAtElDaaM+P3e21n2aazoKYMS7xdU6eMEGlTmp3eg8NNHRacpWVumjU35UyeIK01EAo+ZUbd60bFENm5YB8G51RQ369OxZKvqd+ZIIbItrGzXh9/Xa0NBsOgoA7FTFmmp9dOpPHHcj4M2uqte+89ZrbX2T6SjwUzTR0SmKF5fr8/PYhAzYIrfJpckLcvRbVb3pKACwXZXZNfrkjJ9VuabGdBTAK6xtaNaE39drVR0H4wC8U9mqKn1+7mzV5bNYB5A21+795q/XvGp+JtDxaKKjwxX+XqYvL5zDBqLAX1S6PDpk4QbNqqwzHQUAWilaWK5Pz/iZg3DgL3KbXJr4+3ot4GAcgJcpXVapL86brcYKrpgBtlbqdOuQBTmawwI2dDCa6OhQ+XNL9NUlc+SsYw4VsD01bo+OWLRR35fXmo4CAJKkjT8U6ssLf1FTFSe/ge0pdbo1eUGOfq7gJDgA71CypEJfULuBHap2e3TYwg3UbnQomujoMJt+KtLXU+bKVe82HQXwanVuj45evFFfljEyAYBZG78v1HdX/SZXA7Ub2Jlqt0eHL9qgz0up3QDMKlpQri8u/IUrv4FdqHV7dMSiDSxgQ4ehiY4OseH7An17xW9yN3lMRwF8QqPH0vGLN+njkmrTUQAEqNxZxfr+2nnyOC3TUQCf0OCxdMKSTXq/mNoNwIyCeaX66uJf5Kzlym+gLeo9lo5ZvFFfl9FIx56jiY49tumnIn1/zXx5nDTQgfZotiz9bWmuvmBVG4AuVvBrqb698je5m6ndQHs4LUtnLsvlajIAXS5/bom+vnSunFz5DbRLg8fScUs26jOOu7GHaKJjj+TPKdF3V/1GAx3YTc2WpZOWbuISMwBdpmhBmb6+fK7cjRyEA7uj2bJ00pJNzFkF0GVyfy7W15f9yvg1YDc1eTbX7k9ppGMP0ETHbiucX6Zvpv7KCBdgDzV6LB27eKNmVXIwDqBzlSyt0FeXsn8JsKca/rg8/PfqBtNRAPi53FnF+vaKXzn5DeyhZsvSqUs3aXZlveko8FE00bFbiheXb95ElDPhQIeo91g6atFG/VpFQQfQOcpWVenLi+cwRxXoIFs2G11R22g6CgA/VbaySt9fM4/xa0AHafhjAdsyajd2A010tFvpikp9dclcOes4CAc6Us0fu4cvrGFVG4COVbG2Wl9e8Iuaq5ymowB+pczp1qGLNii7odl0FAB+pja/Xl9fOofjbqCDVbjcOmLRBm1spHajfWiio13qihr0zZS5aq7mIBzoDJUuj45etFH5TfyMAegY9SWN+uqSuWqs4EAB6Az5TS4dsiCH2g2gwzRVO/XVlLmqL2kyHQXwS3lNLh22cIPKnJykQtvRREebuZrc+vaK3yjkQCcraHbphCWb1Ojmsk0Ae8bV6NY3U39VXQFXuACdaX2jU4cv3KAaF6MOAewZd7NH3131myrXsAEi0Jmy6pt11KKNquO4G21EEx1tNuv2RSpdVmk6BhAQ5lU36OJV+aZjAPBhlmXpx5sXqHRppekoQEBYVteks5bnyWNZpqMA8GE/375QBb+Wmo4BBITfqht08pJNcnqo3dg1muhok8X/XqN1n+aajgEElBmFVXp4Ay+gAeye359YqZyvOBkHdKVPSmt067oi0zEA+Kj501do3SccdwNd6avyWl29usB0DPgAmujYpY0/FOr36StMxwAC0q1ri/R5KZdyAmifNR9u1OIX1piOAQSkhzeU6f8KKk3HAOBjVr2TQ+0GDHk+r0L/zis3HQNejiY6dqpyXY1+uOF3WYyIAozwSDpjWa5W1bEXAYC2Kfy9TLPuXGw6BhDQLl2VrzlV9aZjAPARm34s0i/3LTEdAwhoV2YV6pdKajd2jCY6dqipqlnfTP1Vzlp2KwZMqnZ7dNzijap0slkZgJ2r3lin7678TR4nZ78Bk5o8lk5cskkbG5tNRwHg5ao31mnm3+fLcjOTGTCp2bJ08tJNym9ymo4CL0UTHdvlcVv6/rr5qt5QZzoKAElrGpp12rJNcrNZGYAdcNa79M3lc9VYQdMO8AZFzS4dt3iT6tyc1AKwfe5mt76/dh4L1wAvUdjs0olLNqnJQ+3GtmiiY7t+e2iZ8n8pMR0DwFa+Lq/TDWsKTccA4KXm3LdEletqTccAsJXFtY26aEWe6RgAvNSvDy5T2Yoq0zEAbOW36gZdtoqNRrEtmujYxur3N2j5/2WbjgFgO57YVK5X8ytMxwDgZdZ8tElrPtxkOgaA7XinuFovU7sB/MX6L/O08s0c0zEAbMdrBZV6elOZ6RjwMjTR0UrRgnLNvocNTQBvdtmqAjYrA9Cian2t5tzLRqKAN7s6q4BNwgG0qN5Yp5/vWGQ6BoCd+PuaIi2objAdA16EJjpaNNc4NfP6eWxGBni5ZsvSqUs3qcrFRqNAoHM3u/X9dfPkrOf3AeDN6j2WTl+Wy4xVAHI3ezTzOuagA96u2dpcu2s57sYfaKKjxdxpy1RX2Gg6BoA2yG1y6frVzEcHAt2vDy5X+apq0zEAtMHi2kbdsKbIdAwAhv320DKVLmcOOuAL1jQ060qOu/EHmuiQJG36qUhrPthoOgaAdniloFJfltWYjgHAkJyv87XyzfWmYwBoh6dzy/VRCSe+gEC1/qt8rZhB7QZ8yX8KKvV2ISe+QBMd2jzGZdadi0zHALAbLlmZz1gXIADV5NUzSxXwUReuyFduo9N0DABdrCa3TrPuWGg6BoDdMDWrgNoNmujYPMalvogxLoAvYqwLEHgsy9KPNy9QczUv5AFfVO5y6+zlufJYlukoALqIZVn68ZaFaq5hDjrgiypcbp2/Ik8WtTug0UQPcIxxAXwfY12AwLLqnRwVzS8zHQPAHvixsl7P5JabjgGgi2S9u4HaDfi47yrq9OQmancgo4kewBjjAvgPxroAgaGuqEHzHl1hOgaADnDrumLlNDSbjgGgk9WXNGreY9RuwB/cvq5I66ndAYsmegBjjAvgPxjrAgSGOfcvkbOWS8EBf1Dn9ujSVfmmYwDoZHMeWMoINsBP1HssTc0qMB0DhtBED1CMcQH8D2NdAP+2/qt8bfiWk2WAP/mmvE6v5leYjgGgk2z8vlA5X3GyDPAnX5bV6p2iKtMxYABN9ADEGBfAfzHWBfBPTdVOzX1giekYADrBDWuKVNLMFSaAv2mudeqX+xabjgGgE1y7upDj7gBEEz0AMcYF8F+MdQH807xHlqu+pMl0DACdoNzl1g1rqN2Av/n9iZWqK+S4G/BHhc0u3bK2yHQMdDGa6AEm92fGuAD+jrEugH8p+K1UWf/dYDoGgE70f4VVmlleZzoGgA5SvKhcK99cbzoGgE70Ql6F5lbVm46BLkQTPYB4nB79cv9S0zEAdIGrsgrl9FimYwDYQx6nR7PvXizx4wz4vcuz8uWidgM+z+P0aNZdi2V5TCcB0JksSZeuyue4O4DQRA8gq97boJqNrHABAsHahma9xEZlgM9bMWO9qtbXmo4BoAtk1Tfrhbxy0zEA7KGlr61Txepq0zEAdIGltU16OrfMdAx0EZroAcJZ79Ki57JMxwDQhe5fX6J6N0tgAF/VVNmshdRuIKDcu75E1WxUBvispspmLXlxtekYALrQA+tLVemkdgcCmugBYvn/rVMDG5IBAaWg2aUnNnFWHPBVC55epeYqp+kYALpQidOtB3NKTccAsJsWv7hGzTUu0zEAdKFyl1vTNpSYjoEuQBM9ADRWNGvJS2tNxwBgwMMbSlXu5IU84Guq1tdq5ds5pmMAMOCJTWXKbeQEGuBr6ooatGJGtukYAAz416ZybaJ2+z2a6AFg8Yur5ayliQYEoiqXR9NY0Qb4nPnTV8hysUkREIgaPJZuX1dkOgaAdlrwdJbcTYxSBAJRo8fSHdRuv0cT3c/VFjRo5ZvrTccAYNDTueWsaAN8SMnSCuV8XWA6BgCD3iis0qKaBtMxALRRZXaN1nyw0XQMAAa9UVilxTWNpmOgE9FE93MLn17F2XAgwDV6LN2zvth0DABtNO+xFaYjADDMI+mGNaxoA3zF70+ukuXmCjIgkHkk3byW2u3PaKL7scp1NVrz4SbTMQB4gdcKKrWyjs2FAW+XO6tYBXMZwQRA+q6iTl+X1ZqOAWAXNl9Blm86BgAv8FV5rb4tp3b7K5rofmz+9BWcDQcgSXJbYr4q4AMWPLXKdAQAXuQfOSWmIwDYhfnTV0ocdgP4wz3Z1G5/RRPdTxUvKteGbwtNxwDgRf5XUqNfq+pNxwCwAwXzSlWyuMJ0DABe5KfKev1SSe0GvFX+nBLl/0LDDMCfZlfVa1ZlnekY6AQ00f0U81QBbM8tzGgDvNaSl9aajgDAC03bQIMO8Fbzn1hpOgIALzQth/GM/ogmuh/Km12swnllpmMA8EI/VNbrG+arAl6nPKtauT9ykgvAtj4rrdXS2kbTMQD8RdGCcq4gA7Bdn5fVakkNtdvf0ET3Q8v+L9t0BABe7MlNnGQDvM2Sl9eYjgDAS1mSHmRFG+B1lv/fOtMRAHixBzdQu/0NTXQ/U5Nbp7yfWckGYMe+KKtVTkOz6RgA/lCbX6/sz/NMxwDgxd4prlI2tRvwGrUFDcr5tsB0DABe7F1qt9+hie5nVr6dI8tjOgUAb+aR9Hwel54C3mLZa+tkuSzTMQB4MbclPcKKNsBrrJiRTe0GsFPUbv9DE92PuJvdWvP+RtMxAPiAV/Ir1OThjBtgWlNls7L+u8F0DAA+4NWCShU1uUzHAAKeq8GlrPeo3QB2jdrtX2ii+5HsL/LVWMGlIgB2rcTp1ntF1aZjAAFvxYz1ctW7TccA4AOaPJZeLuBKMsC0NR9tUnOV03QMAD6gyWPppXxqt7+gie5HVr653nQEAD7kmdxy0xGAgOZxW1r1NrUbQNu9lFchy2KEBGCKZVla8Xq26RgAfMhL+dRuf0ET3U+ULq9UyWLObgFou7nVDVpY02A6BhCwcn8sUn1Jk+kYAHzI+kanvi6vMx0DCFh5s0pUua7WdAwAPiSH2u03aKL7iZVvsZINQPs9y2p0wJis95mnCqD9XsyjdgOmLH99nekIAHzQC9Ruv0AT3Q80VTuV/Vme6RgAfNCbhVWqcjGPGehqDaWN2vRjkekYAHzQx6U1KmxiHjPQ1Sqza5T7c7HpGAB80CelNSqgdvs8muh+YM3/NsrVQBMMQPvVeyy9ll9pOgYQcNZ8tEmWi9mIANrPZUmvFlSajgEEnNXvb5Qo3QB2g8uSXuG42+fRRPdxlmVpFaNcAOyB57i0DOhyq9/faDoC4DtKi6RpN0snjpeOGiNdfKKUtezP+3/+Rrr5ks33HzJMWrvKXNYuwiZlQNeyPJbWfZprOgYAH/ZSfoU81G6fRhPdx+XPKVFVDhsUANh9WfXN+q6cDZKArlK0oFxV2fzMAW1SUyVdc44UFCxNe156+SPpshuk6Jg/H9PYIA3bS7rkOnM5u1h2g1PfskkZ0GUKfi1VfVGj6RgAfFhOo1PfULt9WpDpANgzq97OMR0BgB94LrdCBydEmY4BBITVbCgKtN3br0hJKdKND/x5W2pG68ccetzmPwsDa4+g1woqdWg3ajfQFdZ+vMl0BAB+YEZhpQ6ndvssVqL7MGe9i03JAHSIz8pqVO/2mI4B+D1nnUvrvwisRh+wR+bMlAYMle67XjrlAGnKKdJn/zWdyit8UlqjJg+1G+hsrka3cr4uMB0DgB/4uLRGzdRun0UT3YflzS6Wu4kfPgB7rtFj6WtGugCdbuP3hXLWsxk40GYFudIn70jpPaVpL0jHniY9M036+iPTyYyrcXv0VRm1G+hsm34olLPOZToGAD9Q5fLoa0a6+Cya6D5s4/eFpiMA8CMfl9SYjgD4vQ3fsZINaBfLI/UfLF107eY/j/mbdNTJ0ifvmk7mFf5bXG06AuD3sr/INx0BgB95t6jKdATsJproPsryWIxyAdChPiutYbdwoBO5mz3K/bnYdAzAtyQkSb36tr6tZx+pmBNS0uaRLk4PtRvoLK4Gl3J/4rgbQMdhpIvvoonuo4oXVaixvNl0DAB+pNjp1q/VDaZjAH4rf24Jl4MD7TV0tLQpp/VtuRuk7qlG4nibSpdH3zKODeg0m34skquBMWwAOg4jXXwXTXQftXEmq28AdDxGugCdZ+N3jGED2u3kc6SVS6Q3X5TyNkrffSZ9/l/p+DP+fEx1lbR2lbRh3eb3N63f/H55qZnMXYyRLkDnWf8lo1wAdDxGuvgmmug+innoADrDx6U00YHOYFmWNn7PCXCg3QYNl+59Qvr+C+niE6QZz0uX3ywdfMyfj5kzU7rsFOn2qZvf/8eNm9//5B0TibvcR6U1cjHSBehwria3NjHKBUAnYKSLbwoyHQDtV72hVpXruGwTQMdbUdekdfXN6hsRYjoK4FdKllSovqTJdAzAN+07afPbjhx+wua3AFXmdGtmRZ0O7RZlOgrgV4p+L5OrnlEuADpelcujnyrrdUgCtduXsBLdB21gFTqATvRxKZeFAx2NUS4AOtMXZSywATpa/pzAGAkFwIxv2NPE59BE90GbZnJJGYDO80kpxRzoaBu+Y5QLgM7zXQW1G+ho+XNLTEcA4Me+YXNRn0MT3cc0VTWrcEGZ6RgA/NjPlXWqdHLpKtBRqjfVMYYNQKdaWtukkmaX6RiA32iqdqpseaXpGAD82KKaRpVSu30KTXQfs+mnIlkuNg4C0HlclvR5GRuMAh2l8DcuBwfQuSxJMytY0QZ0lILfSmWx5x+ATmRJ+o7a7VNoovuYjcxDB9AFPi6hiQ50lMLfy01HABAAvudAHOgwBXMY5QKg8zEX3bfQRPchlsdS3qxi0zEABIAvy2tlWVz1AnSEot8Zwwag833HbFWgwzAPHUBX+Jba7VNoovuQqpxaNdcwLwlA56tyebS6vtl0DMDn1Zc0qnoDL44BdL61Dc3a1Og0HQPwefXFjexlAqBLbGh0ak19k+kYaKMg0wHQdqVsbAKgC/1e06CBkaGmYwA+jVXoALrSd+W1Oj8t3nQMwKfl/+pfq9BnVnyhHyq/VJlr81XtaSE9dWy3UzU8aowkqbi5QO+VvKY1DSvlspwaFjlaZyRfqtigOIOpgcDxfXmd+kdw3O0LWInuQ0qXVZqOACCAzK9uNB0B8HmF82iiA+g6zEUH9lz+HP/aEDw+uJtOTjpHd/Z6THf0elSDIobr6bxpymvaqCZPo6bn3iPJpht63Kdbek6Ty3Lpqbx/yMPOqkCX+K26wXQEtBFNdB9SurzKdAQAAeT3Goo5sKcKWYkOoAv9yoE4sMcKfvWvJvqoqL01ImqsuoekKSUkXSclna1Qe5iyG7K0tmGlSp0lujDlamWEZiojNFMXplyjDY1rtap+qenoQECYx3G3z6CJ7iMsj6XyFZWmYwAIIAtrGtlcFNgDzTVOVayuNh0DQABZU9+sWpfbdAzAZzVWNKs2r950jE7jsdz6rfpnNVuN6hs+SE7LKZukIFtwy2OCbSGyyaY1DSvMBQUCyIq6JtW7ufLDFzAT3UdU5dTKWc8LYgBdp8a9eXNR5qIDu6doQbm4EhpAV7IkLapt1IS4SNNRAJ9UnuWfV3/nNuVo2oZb5LSaFWoP09S0W5QW2kPRjhiF2sP0ful/dGLiOZIsvV/yf/LIoypXhenYQEBwW5sXsI2PizAdBbvASnQfwaaiAExgpAuw+6jdAExYUMOeJsDuKvfTK8hSQtJ1V+Z03dbrYU2KO1KvFP5L+U2bFB0Uq8vSbtTi2nm6cs3pumrNmar31KlnaB/ZaBcBXWY+49h8AivRfQSbigIwYX51o85MMZ0C8E0Va2tMRwAQgBbSRAd2W0WWfzbRg2zB6h6SKknKDOunnMY1+rbiE52bMlVDI0drWp8XVOOqlsNmV4QjStevPV9JId0NpwYCx3wWr/kEmug+gk1FAZjASnRg91Wu8c8DcQDebQG1G9ht5X7aRP8rS5ZclrPVbdFBMZKklXVLVOOu0qiovU1EAwLSPFai+wSa6D6ATUUBmLJlc1GbzWY6CuBTPE6PqnJqTccAEIBW1DWpyeNRqJ1RDEB7WB7LL68ie7/kdQ2P3EsJwYlq9DTo1+qflVW/TNdm3C1JmlX1nVJDMhTtiNG6hiy9XfyyDok/Vikh6YaTA4FjdX2zql1uxQQ5TEfBTtBE9wFsKgrAFDYXBXZP1YZaeZyW6RgAApDLkpbWNmlsTLjpKIBPqcqplbvR/467a9yVerngCVW5KxRuj1RGaC9dm3G3hkaOkiQVNufpg5LXVeeuVWJwso7udooOjT/ObGggwFiSltU2aX82F/VqNNF9ABuTATDp95oGmuhAO1X64Uo2AL5jYU0DTXSgnSr8dFPR81Ou2un9pySdq1OSzu2iNAB2ZFU9TXRvxzV+PoBNRQGYNL+aDcqA9qpYTRMdgDlZ9c2mIwA+J1DmoQPwTln1TaYjYBdoovuA8lUUcwDmLKqliQ60V8VaajcAc9Y30EQH2ovjbgAmraqjdns7mug+oLaAXXoBmLOp0Wk6AuBz/HFjMgC+Yz21G2i3cj8d5wLAN6xmJbrXo4nuAxpKWAUKwJyCZpfpCIBP8bg8qt5YZzoGgADGSnSgfSyPpbpCFq8BMGd9o1OWZZmOgZ2gie7lmmudcjX43w7hAHxHndujGhe/h4C2qi9pkuXiBTAAcypdHlU6qd1AWzWUNslyU7sBmNPksZTXxAI2b0YT3cvVF7MKHYB5+RRzoM3qi1nJBsC89Y2sRgfaiuNuAN4gmyvJvBpNdC9HMQfgDRjpArQdtRuAN1jfwFx0oK2o3QC8AXuaeDea6F6unnnoALxAfhPFHGgrDsQBeANWswFtx3E3AG9QyHG3V6OJ7uUaitmdF4B5BYxzAdqMJjoAb8DmokDbUbsBeIMS9jPxajTRvVwdxRyAF8hnnAvQZhyIA/AGjGID2o7aDcAblFC7vRpNdC/XwGVlALwAK9GBtuNAHIA3KGU1G9Bm1G4A3qCY2u3VaKJ7OWazAfAGBcxmA9qMA3EA3qCMA3GgzTjuBuANWInu3WiiezkOxAF4A8a5AG1H7QbgDUqp3UCbUbsBeANmons3muhejnEuALwB41yAtrEsS01VXLkBwLxyFwfiQFt43JYay5tMxwAAVqJ7OZroXqy51ilnPS9+AZhX4/aoloNxYJfcjfycAPAOLkuqc3tMxwC8nrPWKYsfFQBeoMFjcdztxWiie7GGEs6GA/AeBZwVB3bJ1chROADvUc2BOLBL7mZqNwDvwZVk3osmuhdz1tOwAuA9alnNBuySu4kXvQC8R7WL2g3sisfJzwkA79HksUxHwA7QRPdilpsfHADew8WvJGCXXIxzAeBFqjkBDuwSTXQA3qSZJrrXCjIdADvm8aOVIzMrvtAPlV+qzFUsSUoL6alju52q4VFjJEnFzQV6r+Q1rWlYKZfl1LDI0Toj+VLFBsUZTA384eO3pU/ekYryN7/fq590zmXS3hM3v5+/UXrhUWnZQsnZLI2dIF11qxSfaC5zJ3BSzIFdcjf5T+0G4PsaaaIDu+SmiQ7AizRbHHd7K1aiezGPHy37jA/uppOTztGdvR7THb0e1aCI4Xo6b5rymjaqydOo6bn3SLLphh736Zae0+SyXHoq7x/ysMMLvEFSinTxddKz70rPviON3lu66yopZ63UUC/dfKlks0mPvCw98brkckp3XCl5/Ov/r4tiDuwS41wAeBMqN7BrHic/KQC8ByvRvRcr0b2YP41zGRW1d6v3T0o6Wz9UfqnshixVuspU6izRXb2mK9wRIUm6MOUaXbP2bK2qX6ohkSNNRAb+tN+k1u9feM3mlekrF0ulRZtXqD//XykyavP9N/1DOnF/aeGv0pj9ujxuZ6GJDuwa41wAeBMqN7BrjHMB4E1oonsvVqJ7MX9aib41j+XWb9U/q9lqVN/wQXJaTtkkBdmCWx4TbAuRTTataVhhLiiwPW63NPNzqbFBGjJKcjol2aTgkD8fExIq2ezSsgWmUnYKP/2VBHQoVqID8CaUbmDXGOcCwJswzsV7sRLdi/nTTHRJym3K0bQNt8hpNSvUHqapabcoLbSHoh0xCrWH6f3S/+jExHMkWXq/5P/kkUdVrgrTsYHNsldLV58lNTdL4RHSPU9KvfpKsfFSWLj00uObV6hblvTSE5LHLZWXmk7doZwUc2CXWIkOAIBvYSU6AG/CSnTvxUp0dJmUkHTdlTldt/V6WJPijtQrhf9SftMmRQfF6rK0G7W4dp6uXHO6rlpzpuo9deoZ2kc2/ovCW/ToLb3wvvT0m9Kxp0oP3y5tWCfFJUh3PSbN+UE6dm/p+P2kumqp/5DNc9L9CKUcaAN+UNBBbl/YrGHBwbt+ILATnP8Gds3dTBMdey7vrHTTEeAnWInuvViJ7sXsQf7VgAuyBat7SKokKTOsn3Ia1+jbik90bspUDY0crWl9XlCNq1oOm10Rjihdv/Z8JYV0N5wa+ENwsJTec/PfBwyVspZLH7whXXe3NHa89PqXUlWF5HBIUTHS3w6UJh1hNnMHC/azkwJAZ7AHcfIXHaP3Sxt17UtS4Smp+uzgOM3xOE1Hgg+yOLMH7BIr0bGn6kbH6LGJkZKb/0vYcxx1ey+O9LyYzeHfPzqWLLms1geE0UExinBEaWXdEtW4q7bZkBTwGpZHcja3vi02fnMDfeGvUmW5tP9kM9k6iZ+d1wM6hT2YHxR0rJT/Fuiiy1fqkQ8qdYQVzIt3tAstdADoXO7YID13eZqqaaCjg0Q4eLXnrViJ7sXsfvSD837J6xoeuZcSghPV6GnQr9U/K6t+ma7NuFuSNKvqO6WGZCjaEaN1DVl6u/hlHRJ/rFJCuCQKXuCl6dLeE6XkVKm+Tvr+M2nxPOnBFzbf/+X/pJ59pLh4acVi6ZkHpZPP3TwCxo8EsRId2CV7sP/UbniX+O9Kdcp3pTpidIxmn52mj8LdXO6LXeJ/CLBrwRG0RbD7Prq/v1Y5uVoMHSfczvGEt6JaeDGbHy37rHFX6uWCJ1TlrlC4PVIZob10bcbdGho5SpJU2JynD0peV527VonByTq62yk6NP44s6GBLSrLpYduk8pLpMhoqfeAzQ30Mftvvn9TjvTyE1JNldQ9XTrr0s1NdD9DEx3YNZro6GxRC6t1+MJqTeoToXkXZ+j9eKnGw+o3bB+1G9i14CjaItg9i2/uq88dNNDRscLt1G5vRbXwYv40E/38lKt2ev8pSefqlCT/azrCT9xw/87vv+S6zW9+jikVwK45Qmiio2uEZtdrwm2rtW9isJZM6aX/9nSo2OU2HQteJsaPrmwFOktwJG0RtF/JsSl6ticHSOh44dRur0W18GL+NM4FgO9jNRuwaxyIo6sFlTq11z/WalSkQ6sv6akPhoQq2+kyHQteIi7YYToC4PWo3Wivxv6Rmn5MrNycvEYnYCW696JaeDFHGE10AN4jjGIO7FJQOC+tYIa9zq1BT6zXrQ5p07k99NG+UVrs4hLzQBcbxPEEsCshUcGmI8CHeMLseuWGniqmxqKTsLGo9+JfxouFdwszHQEAWqSE0hwEdiU4glWfMMvmlnq+uklXTVmpf3xXq4l2mkOBLNbB7yRgV4Ijg2SjM4I2+vaBAVpAAx2diJXo3otS4cXC4kOYrQrAK4TZbUoIpokO7EpwBD8n8B7dPyjUeZev1KPvVegodzAv/ANMpMOuIA7EgTYJon6jDdZckal3wxmZhs4VbucVm7fiX8bLhSeGmo4AAEoJ4cACaAt7sF3BUfy8wLvE/VCmk65eqSdeLNZpDUEKZY+LgMAoF6DtQqjd2IXKSd305DCu7kLnigviBLg345WVl4tIZqQLAPPSGOUCtFlEErUb3ilicbUOvWGVpj+Uqwsr7Ipl5qZfiwtilAvQVsHMRcdONKeG6V9nJKnRY5mOAj+XGsLvIm/GK2cvx4E4AG9AMQfajhPg8HYhGxq0/x2r9dDt63VlrpRKs9UvsRIdaLvgSBaMYPssh/T2Xb210cUYF3Q+9iHzbvzreLlwmugAvEAqxRxoM5ro8BVBZU6NmrZWI8LsWntJT/1veJjWOGkS+IsETo4AbRYaw4IRbN+cewboJw8biaJrMEbVu/Gv4+U4EAfgDRjnArQdV5HB19gbPRrwVI5ucki5Z2Xok/HRWuCiYeDreobRFATaKjI13HQEeKFN52bo1QSP6RgIICxe825c4+flIpLYWBSAeamcEQfajBPg8FU2t9Tj/3I1dcpKTfuyVpNsNGF9WWZ4iOkIgM+I7hFpOgK8TO1esXp8vwgxBR1diZXo3o0mupeLSOaMOADz0kJppABtRRMd/iDpk0KdPXWlHnu7XMe6gsVgEN/Ti5XoQJtFZ0SYjgAv4o4L0nOXparGwyp0dC0Wr3k3/nW8XEQyK9EBmMdlZUDbhXMVGfxI7M/lOv7nch02NFq/nJemD6M9avCwLs8XZNJEB9qMJjq29uH9/ZXlZKwZuh4bi3o3/nW8HKvZAHgDZqIDbRdJ7YYfCl9eo4NvytLEjDAtuLSH3k+2qcLNCj1vxkp0oO2iMxjngs0W3dpPX9hpoMOMDK4A92p0RbxcaFyI7ME2eZys+AFgRojNpm7BlAugrSKSwySbxBBN+KOQ3Ebte9cajYsL0vJLe+n9vkHKc7lNx8JfhNlt6s4l4UCbhcWHKDgqSM5al+koMKj4hBQ9l2E6BQJVkE3qy34mXo2Z6F7OZrMpPJEVbQDM4ZIyoH2CwoMUmcqeJvBvjkqXRjy8TndfvVq3LHdqICdbvUrPsGDZbDbTMQCfwkiXwNY4MErTj4wVp4VhSp/wEAXbqd3ejCa6D2CkCwCT0mmiA+0W3y/adASgS9ibLPV7doNumLJK9/7SoHEOLkP2BoxyAdovugcjXQKVJ9yul6/voRKurIJBgyLYV8nb0UT3AfEDYkxHABDAhkVyIg9or/j+1G4EFpslpc/I05TLVurBz6p1kILFWipz+nA5ONBu0emsRA9U3zwwQAtdzEGHWYMiqd3ejia6D0gaGmc6AoAANjaGJjrQXqxERyBL/LxYZ16xUo+/XqrjncEKopve5YZHspoNaK/oHjTRA9HqqzP1Xhiz8I0oLZKm3SydOF46aox08YlS1rI/77cs6bWnpVMnbb7/xoul3A3G4nY2VqJ7P67R9wHdhsaajgAggI2JZrYz0F5xNNEBRc+t1LFzK3XIoCjNvSBd/4vxqN7DjrtdYRS1G2g3xrkEnoqDEvXkoODNzVp0rZoq6ZpzpFF7S9Oel2LjpbwNUvRWV3O+84r0vxnSTf+QUtOlV5+WbpkivfKRFOJ/DeeBNNG9Hk10H5AwMEb2YJs8Tn6xA+haITabhkdRzIH2iusbLdkkUboBha+q1eSbszQ+NUyLpvTQ+yk2lbk9pmP5LZukkdRuoN26DWbxWiBxpofpX6d1UxNz0M14+xUpKUW68YE/b0vN+PPvliV98Lp01qXS+IM233bzP6W/HSjN/k6afFTX5u0CjHPxfoxz8QGOEAezVQEYMSwqVCF2SgXQXsERQcxWBf4ipKBRe9+zRv+8KVvX5njUI8hhOpJf6hseoii+t0C7RSSFKTKFMYaBwAqyacYdvbWJBro5c2ZKA4ZK910vnXKANOUU6bP//nl/Qa5UXirttd+ft0VFS4NHSCsWd33eTpYU7FBCMOucvR2dER/RjbnoAAxglAuw+xjpAmyfo9qlYY9k686rVuu2Jc0aHBxsOpJfGRVNExDYXUnD401HQBeYfW9/zfKwkahRBbnSJ+9I6T2laS9Ix54mPTNN+vqjzfdXlG7+M75b64+L67a5ue5nRlO7fQJNdB/B5qIATGBTUWD3xfeniQ7sjL3ZUp8XNur6KSt138/12sdBM70jjIqidgO7K3EETXR/t/G8DL0Wx0gx4yyP1H+wdNG1m/885m/SUSdLn7xrOpkR+8ZyBasvoInuI9hcFIAJrEQHdl+3wXGmIwA+wWZJaW/n65LLVurhj6p0qIJlMx3Kh7ESHdh9ScPjTEdAJ6odF6vp+9Ks9AoJSVKvvq1v69lHKi7Y/Pf4xM1/VpS1fkxlmZSQ2Pn5uti+MRx3+wKa6D5iy+aiANBV2FQU2DPdxySYjgD4nISvS3TaFSs1/bUSndQcJF7+th8r0YHdlzgsTja6JH7JlRCsZy5JVY2HVeheYehoaVNO69tyN0jdUzf/PTVjc7N84dw/76+rlVYukYaM7LKYXWWfWJrovoDy4CPYXBRAV2NTUWDPRHYPV3QGq52A3RE1r0pHXbdK06cX6Jxqh6LsdNPbIjnYofQwxuIAuyskKlixfRjH5o8+vK+f1jhdpmNgi5PP2dwQf/NFKW+j9N1n0uf/lY4/Y/P9Npt00jnSjBelX2ZK2aulh26TuiVL4w82m72D9Q8PYVNRH8G/kg/pNjROZSuqTMcAECAY5QLsue5juqkmt950DMBnha2p04G3Zmn/7qFaPKWn3k+3q8TlNh3Lax0QH2k6AuDzkobHqXJtjekY6EALb++nL21sJOpVBg2X7n1CeulJ6fXnpdR06fKbpYOP+fMxp10oNTZI0++RamukYXtJDz4vhfjX1dL7sgrdZ9BE9yFJQ+O0+r0NpmMACBBsKgrsuZSx3bT2o02mYwA+L7ioSWPvW6PRUUFafWkPvT8oVDmsKNzGZJrowB5LGhGvNf+jdvuLopNS9Hya6RTYrn0nbX7bEZtNOv/KzW9+bB/mofsMmug+hM1FAXQlVqIDe4656EDHctS6NPjx9bo9yKac83voo70jtczJ6sItJsUxQgrYU0nD401HQAdpGBSl6YfHyO1iDjq8176x1G5fwbBbH7J5c1H+yQB0PjYVBTpGXJ9ohXXjZwnoaDaXpd4vbdS1l67UAzPrtL+dOeDdQ4I0hE1FgT2WMDBGjlCOu32dJ9Khl67roVIa6PBikQ67RlK7fQaVwYc4QhxKGdfNdAwAAeDA+Ag2FQU6SMperEYHOlPKfwt04eUr9cgHlTrCCg7YAxxWoQMdwx5sV3dqt8/76v7+WuziSiV4t8nxEQpi83SfEaivMX1Wz8kppiMACADHJUabjgD4je5jOAEOdIX470p1ypUr9fhLxfpbY5BCbIF1UDqJeehAh8mY0N10BOyBrGsy9X4o+2bA+x2REGU6AtqBJrqP6XkQTXQAne+4JJroQEdJGUsTHehKUQurdfjfV2n6o3k6v8quGEdgHPKwqSjQcdInJpuOgN1UfkiSnhzIiC/4hiNZvOZTAuMVpR+JTo9Q/IAY0zEA+LERUaHqGRZiOgbgN7oNjVVEEnPRga4Wml2vCbet1sN3rNcV+VJykMN0pE6TGhKkgZH8ngE6SsKAGEV0Z06xr2nqGa4n/5agZssyHQXYpX7hIeoTznG3L6GJ7oNYjQ6gMzHKBehYNptNPRjHBhgTVOrU6H+s1QPXr9UNa9zqExxkOlKHOySBVehAR8uYwGp0X2IF2TTj1kzludymowBtckQ3Rrn4GproPqgXTXQAnei4JK52ATpar4NTTUcAAp69zq1BT6zXrZev0l3zmzQyyH8u9z+B2g10uIwDmIvuS2bdN0C/eNhIFL6DJrrv8b9lGAEgcXicIpJCVV/SZDoKAD+TFhqksdFcugp0tLT9EhUc4ZCz3v9WR62uX64vy/+nDY3rVOWu0BVpt2h09L4t939U+pbm1cxSubNUQbYg9QrrqxMTz1af8AEtj6l11+iton9rcd082WTTmOj9dHryxQqzh5t4SvBzNrfU89VNuupVqejEFH15WLx+9uHGS4TdxoE40AkyJiTLEWKXu9ljOgp2YeMFPfSfWP97jQX/FWq3sSG4D2Ilug+y2WzqMYnV6AA63jHdomWz2UzHAPyOI8Sh9In+uaKtydOoHqG9dVb3Kdu9PyUkTWcmX6p7M5/UzT2nqVtwsqbn3qMaV1XLY14qmK785o26PuNeXZ1+h1bXr9D/FT7bVU8BAaz7/wp13uUr9eh7FTrKHeyTB0eHd4tSRIBsngp0peDIIKXuk2g6BnahZu84Pb43i4DgWybGRSiS2u1z+BfzUT2ZrQqgExybxDx0oLP0Otg/a/fwqDE6Meks7bXV6vOt7RNzoIZEjlRSSIrSQ3vqtKQL1eCpV25TjiQpv2mTltUt0HkpV6pP+AD1jxiiM7tfonk1s1TpKu/CZ4JAFvdDmU66eqWeeLFYpzUEKczuOyeUT2KUC9Bpevpp7fYXrm7BeubiFNV62EgUvuVEardPoonuo9L2T1JQuMN0DAB+JMJu0yFcUgZ0mh4HdpctyHcac53BZTn1U9XXCrdHKCO0tyQpuzFLEfZIZYb1a3nc4IiRssmm7IbVpqIiQEUsrtahN6zS4w/m6sJyu2K9fJVYsM3GCXCgE/WcnCIFdun2WpZN+uDeflrrdJmOArSLXdLJNNF9EjPRfVRQmENp+yVp4/eFpqMA8BOHJkQpzMubBYAvC40NUcqYbir4tdR0lC63uHaeXsx/TM1Wk2KD4nV9xr2KDtp88FDlqlC0I7bV4x02hyId0apyVZiICyhkQ4P2v3O19u4WrGWX9tL7mQ4VuLxv3u5B8ZGKDWJhDdBZIruHK2l4nEqWVJqOgr9YeHs/fW3z3f0sELgOiItQ91Dasb6IbokP63kQl5YB6DjHsZIN6HT+OtJlVwZFDNddmdN1S88HNSxytF4oeETVrkrTsYBdCipzatS0tbr3mjW6aZVL/YO966D35GRqN9DZ+h6TYToC/qLw5FQ9n2o6BbB7Tu0eu+sHwSvRRPdhPSd159IyAB3CLumYRA7Egc7W+4h02RyBV7xD7WHqHpKqvuEDdX7KVbLLoVlV30qSYoPiVeOuavV4t+VWnbtGsUHxJuIC27A3ejTgqRzddPkq3fVro/YKCjYdSXZJJ3A5ONDp+h7bQ/ZgWifeon5ItKYfGi2P6SDAbgiySackU7t9FZXAh4Unhqn7XgmmYwDwA/vHRig5xLtW1wH+KCI5TBkTkk3HMM6SR05r8yXYfcIGqt5Tp5zGtS33r6pfIkuW+oQPMBUR2C6bW+r5f7maOmWlpn1Zq0k2c830gxMilUTtBjpdWHyIek7ubjoGJHkiHfr3NRkqc9NCh286LCGK2u3DaKL7uIGnZpqOAMAPTElntSfQVQac0tN0hA7V6GnQxsZsbWzMliSVOIu1sTFbZc4SNXka9UHJ61rXkKUyZ7FyGtfq1YKnVOEq19jo8ZKktNAeGha5l/6v8FllN6zWmvqVerPo3xoXPUFxQSwWgPdK+qRQZ09dqcfeLtexrmB19WTyi9Ko3UBXGXByL9MRIOnLB/prqYs56PBdZ6UwysWX2SzLskyHwO5zN7v19oFfq7Gi2XQUeLGLn+lnOgK8WFKwQ5smDFConfOqQFfwOD16a9LXaixrMh2lQ6yqX6pHN925ze37x0zWOd0v14sFj2t942rVuqsVaY9W7/D+Ojrhb+od3r/lsbXuGr1Z9KIW186T3WbXXlH76YzuFyvMHt6VTwXYIw1Do/XLeWn6MNqjBk/nHmIlBjuUN2GAQqjdQJfwuC29M/lr1Rc3mo4SsFZe11uP9WMjZfiuKIddRRMHKsJB7fZVNNH9wG+PLtfSl9bu+oEIWDTRsTM390rUg/24RBXoSr8+tEzLXl1nOgaATtCcEaYFl/bQ+8k2VXTSyIHrenTT4wMCc6NiwJR5jy3Xkn9z3G1C+aFJuuPEODXTvoIPuzA1Ti8PSTcdA3uA0x9+YPDpmbLxLwlgN9glXcYoF6DLDTjZv0a6APhTSG6j9r1rjR68JVtXb7CUHtTxKycvTovr8M8JYOcGnMRIFxOae4XriVMSaKDD512RwZhCX0fr1Q9EZ0QqYyKrSAG031GJUcoMDzEdAwg48f1ilDSSE1iAP3NUujTi4XW6++rVumWZUwODO2Yjsf1iwzUkKqxDPheAtovtHaXk0TTBupInxKbXb81UvsttOgqwR/aOCddeMYwp9HU00f3E4DN7m44AwAdNTedAADCF1ehAYLA3Wer33AbdMGWV7v2lQeMcwXv0+S5mQ1HAmAEnUbu70s/3DdAcNxuJwvdNZRW6X6CJ7icyJiYrukeE6RgAfEif8GAd0S3KdAwgYPU5Kl1BEWyQBQQKmyWlz8jTlMtW6sHPqnWQgmVr5+eIdth1WvfYTskHYNd6H5mmoHBqd1fIuainXo9mBTp8X7dgh05LjjEdAx2AJrqfsNltGnRapukYAHzIZekJstnae/gOoKOERAWr37E9TMcAYEDi58U684qVevz1Uh3vDFZQG8vxGd1jFengEA4wJSQqWH2OZmPAzlazb5ymjw01HQPoEBekximM2u0X+Ff0IwNO7iVHKP+kAHYtzG7ThWxKBhg3/MK+bA4OBLDouZU69tqVmv6vQp1V61CEfcfddJuka3pwOThg2vAL+1G7O5ErMVhPXZiiOg8bicL32SRdzigXv8Gvfj8SFh+i3kekmY4BwAecmhyjbh20wRmA3RfTK0q9Dkk1HQOAYeGrajX55iw9et8mTSm2qdt2Vqwd2S2KDUUBLxDXJ1q9DqZ2dwbLJv333n7KdrpMRwE6xBHdotQnPMR0DHQQmuh+ZvAZbDAKYNfY2ATwHiMu6W86AgAvEVLQqHH3rtE/b8rWtTke9Qj6c/byjb0SDSYDsLURl1K7O8Pvd/bXt2IjUfiPa3t0Mx0BHYgmup9JHpWgbkPYbAjAjo2JDtM+sWxEDHiLpOHxSt2b5hiAPzmqXRr2SLbuvGq1blvSrFMjIzQpPtJ0LAB/SBoer7T9k0zH8CuFf0vVi90Z4QL/sXdMuA7rFmU6BjoQTXQ/NOQsVqMD2LErWIUOeJ0Rl/QzHQGAF7I3W+rzwkY9WMkGe4C3GcmVZB2mYWi0Hjs4Wh7TQYAOdEcmJ9r8DU10P9Tv+B6K6cVKFQDb6h8eonNS4kzHAPAXGRO7K2FgjOkYALxQbJ8oZR7G/GXA26Ttl6TE4XGmY/g8d1SQXrw6QxVuWujwH6OiwnRsUrTpGOhgNNH9kD3IrjHXDDYdA4AXeqBvsoLsNtMxAGzH8ItYjQ5gWyMv7S8btRvwSiOZjb7HPn+gv5a6mIMO/3J7JqMa/RFNdD/V+8g0ZqMDaGVMdJj+lsxKV8Bb9TkqXVFp4aZjAPAi0RkR6ntMhukYAHag1yGpiuvLzOPdteL6PvoomAY6/MuQyFCdzHG3X6KJ7qdsNpvGXj/EdAwAXmRa3+6y2VjJBngre5Bdoy4faDoGAC8ycsoA2YM4ZAO8lc1m0/CLWI2+O8oOT9ZT/fj9Bv9zW2Yix91+it9YfixjQrJS9+USEgDSwfGROpSdwQGv1/+knorrz/xEAFJcv2j1P6mn6RgAdqHfsRmKSo8wHcOnNPUO1/ST4uW0TCcBOla/8BCd3p2pEP6KJrqfG8dqdACSpvXrbjoCgDawO2zUbgCSpHF/HyK7g5VsgLezB9s19nr2JGsrT4hN/3dzpgpdbtNRgA73QN9kOViF7rdoovu5pBHxyjws1XQMAAadkhyjcTHMWQZ8Rc/JKUrdmyvJgECWuneiek5OMR0DQBv1PTpDyaMTTMfwCT/eP0C/upmDDv+zb0y4TmMVul+jiR4Axlw7WDZWsQABKcgm/aNvsukYANpp3I1DJEo3EJhs0t43DTWdAkA77XvbMGr3LmRf2lMzoliBDv80fQAnv/0dTfQAENeHeYpAoLogNV4DIkJNxwDQTknD49X7yHTTMQAY0PfoDCUOizMdA0A7JQ2PV7/jMkzH8FrV+8fridEcl8A/nZYco31j2RvB39FEDxB7XTlQjjCH6RgAulC43aZ7+iSZjgFgN429brDswbxUAwKJI8SuMdcxWxnwVWOvH6KgcI67/8qZHKKnzu+ueg87icL/hNptepA9yAICR2YBIrJ7uIac1dt0DABd6KoeCUoLDTYdA8BuiukRqcFnZJqOAaALDT6rt6LTWckG+KrI7uEaflE/0zG8imWT3ru7r9Y7XaajAJ3imh4JygwPMR0DXYAmegAZeWl/hcTQUAMCQVyQXbf0YhU64OtGXT5QIbHUbiAQhMQGa9RlA0zHALCHRlzcX5Gp4aZjeI35d/XX92IjUfinpGCHbs/kuDtQ0EQPIKGxIRp95UDTMQB0gXv7JCs+mEtJAV8XFh+icdcPMR0DQBfY+4ahCo1lJRvg64LCHBp7PWOZJCn/9DS9mMwIF/iv+/skKyaI4+5AQRM9wAw9u4+6j0kwHQNAJ5oYF6GrMvg5B/zFwFN7KXk0P9OAP0vdJ1ED/9bLdAwAHaTvMRlKGhlvOoZRdSNi9PikKNFCh7+aEBuhS9MD++c80NBEDzA2u00T/zGaTUYBPxVht+mVwWmy2WymowDoIDabTePvGSlbED/XgD9yhNo14b6RpmMA6EA2m0373TFcNkdg1m53TJBevDJdlW6P6ShApwi12/RvjrsDDk30ABSbGaWx13F5GeCP/tm3u/pFhJqOAaCDJQyM0fAL+pqOAaATjL5ioGJ6RZmOAaCDJQ2P1/ALA3OT0c/u76/lTuagw3/dkZmkQZEcdwcamugBaug5jHUB/M3EuAhd3YOfa8Bfjb5ikGJ6RZqOAaADJQyODdgmGxAI9rpqkOL7R5uO0aWW3dBHHwfRQIf/Gh4Vqpt7JZqOAQNoogcoxroA/oUxLoD/CwpzaOI/Rkv8mAN+weawaeL9o2QP4pAM8FeOELsOeGgv2YMDo3iXHpWsZ/rwOw3+yy7p5cHpCrYHxs80WuO3WwBjrAvgPxjjAgSGlLHdNPiMTNMxAHSAoef2UeKwONMxAHSyxCFxGjllgOkYna6pd7imHx8vJzuJwo9d06ObxsWEm44BQ2iiBzjGugC+jzEuQGAZ9/ehikrjxTvgy6J7RGjM1YNMxwDQRUZdNkDdhsSajtFpPKE2/efmTBW53KajAJ2md1iwHuibbDoGDKKJHuAY6wL4Nsa4AIEnODJIBz4yRjYHP/eAL7I5bDpg2l4KCg8yHQVAF7EH2XXgQ3vJEeKfLZgf7h+g39zMQYf/CrJJbwzNUITDP3+G0Tb864OxLoAPY4wLEJhSxnTT6CsGmo4BYDeMvmKgUsZ2Mx0DQBeL7x+j0Vf53xUo2VN66s1IVqDDv93TO1n7x0WYjgHDaKJDEmNdAF/EGBcgsI26bIBS9000HQNAO6Tum6hRl/n/bGQA2zf8wn5KHhVvOkaHqZqYoOmjWNAD/zY5PlK3ZvKaGzTR8QfGugC+hTEuAGx2myY9PEZhCSGmowBog7BuoZr08BjZ7NRuIFDZHTYd8OBeCgr3/eNuZ/dQPXVOsho87CQK/5UY7NAbQ9Nl57gboomOrcRmRmm/O4abjgGgDZ4amMoYFwCKSA7TgQ/tJfG6HvBuNunAB/dSRHKY6SQADIvNjNKE+0eZjrFHLIf07t19lON0mY4CdKpXh6QrLTTYdAx4CZroaGXgKb005KzepmMA2ImrMhJ0YZr/XAYKYM9kTOyu4Rf0Mx0DwE6MuLifMiYmm44BwEv0PSZDw87vazrGbvvtrv6aabGRKPzbNT0SdExitOkY8CI00bGNfW4dprT9mPcEeKNDEiI1fUCK6RgAvMzY6wYraSQn1wBvlDwqXmOuGWw6BgAvM+7GoT65t0nemel6KZERLvBvo6PD9HC/7qZjwMvQRMc27EF2HTR9nKJ7RpqOAmAr/cJD9M6wDDmYxwbgL+zBdk1+bIxCYrjcFPAmIbHBmvTYWNmDOOwC0JrdYdNB08cqMi3cdJQ2qx8Zo8cPiBQtdPizpGCHPhjeQyF2ajda438Etis0LkSHPru3giODTEcBICnaYddHI3ooIZifSQDbF50RqYOmj5UtiBNtgDewBdk0+bGxik6PMB0FgJcKiw/VIU/tLUeo97dm3LFBev6KdFW5PaajAJ0m2GbT+8N7KDM8xHQUeCHv/00NY+L7xWjSI2Nk438JYJRd0pvDMjQkis3IAOxc+vhkNgkHvMR+tw9XxgTmoAPYucShcRp/70jTMXbpk/v7a4WTOejwb88OTNXEeKYyYPtoj2Kneh6Uor2uZoYjYNIDfZPZ0ARAmw0+vbeGntvHdAwgoA09t48Gn9HbdAwAPqL/CT015Czv/Z2x9KY++tRBAx3+7eqMBF2czh5D2DGa6NilUZcNUJ+j0k3HAALSGd1jdWtmkukYAHzMPrcMU48D2QwJMKHHgd21zy3DTMcA4GP2uXWYUsZ2Mx1jG6VHd9czmbSO4N8OTYjU4wNSTMeAl+M3Idpk4j9HK3ForOkYQEAZEx2mlwenmY4BwAfZ7DZNemyM4gfEmI4CBJSEgTGa/PhY2ezsTQCgfexBdh305DhFedFGo439IvT4cXFysZMo/Fj/8BC9M6yHHDZqN3aOJjraJCjMoUOe2UfhiaGmowABISUkSB+O6KlwB7+mAeyekKhgHfY8tRvoKuFJoTr0+X0VHMkm4AB2T3i3UB3x8v4K62a+dnvC7Hrtxl4qdrlNRwE6TUKQQx+P7Kn4YIfpKPABdGfQZpEp4Tr4qb1lD+a/DdCZQu02/W9ED2WEBZuOAsDHRaVF6JBn9pYjlNoNdCZHmEOHPrOPolK9ZwUpAN8U2ztKh/97X4VEmz0h9939AzTfxRx0+K9Ih12fj+qpQZHmT1rBN3BEhXbpPjpBE/85Sjb+5wCdwi7plcFp2jc2wnQUAH4ieWSCJj06RrYgLlEFOoPNYdOkh/dS0gg2IwPQMRKHxOnQ5/aVI8zM6th1l/fSOxEuI18b6Aqhdps+HNFD+3DcjXagFYp263dsD+1/z0iJY3GgQ9kkvTAoTWemxJmOAsDPZB6apgMf3IuT4EAHs9mlAx4crczD2MMEQMdKGdtNBz85Tvbgrj3wrjqgm6aPCOnSrwl0JYdNemtohg5JiDIdBT6GQynslkGnZmq/24ebjgH4lacGpOjidFaxAegcfY/J0IQHRnMSHOgoNmnC/aPU79geppMA8FM9DuyuA6Z13UlwZ0qo/nV2kho97CQK/2ST9O9BaToxOcZ0FPggmujYbUPO7qO9bxxqOgbgFx7t111X9OhmOgYAPzfgpJ7a/64RpmMAfmH/u0ZowMm9TMcA4Of6HpOh/e7s/NptOaS37uqjDU7GuMB/Pdq/uy5IY+Eadg9NdOyR4Rf1015XDzIdA/Bp9/dJ1t97JZqOASBADD6jt/a5ZZjpGIBP2+fWYRp8Rm/TMQAEiMFn9NaYazv3uPvXe/rrJ4uNROG/bs9M1PU9Oe7G7qOJjj02eupAjbxsgOkYgE+6IzNRd/ROMh0DQIAZdn5fjbl2sOkYgE8a+/chGnZeX9MxAASYUZcN1LALOud3T+7Z6Xo5gREu8F+39ErUA327m44BH0cTHR1i7LWDtddVrEgH2uO+Pkm6n0IOwJBRlw3QqMs5CQ60x+grB2rkJf1NxwAQoPa5eViHL2CrGx2jxydEihY6/NVdvZM0rR/H3dhzNNHRYUZfMVDjbhxiOgbgEx7p11139k42HQNAgBtzzWCNnjrQdAzAJ4yeOlB7XcmiEQBmjb12sPa5dViHbBTujg3Sc5enqdrt2fNPBnihf/RN1r19OO5Gx6CJjg414qL+2vf24R1S0AF/ZJP01IAU3cAMdABeYq+rB2n/u0fIxqtCYLtsdmm/u0awDxAArzHsvL464MG9ZAvaswPvj+7vr1VsJAo/ZJP05IAU3ZbJ6FR0HA6X0OGGntNH4+8ZSSMd+Au7pBcGperKHt1MRwGAVgaf0VuTp4+TI4SXhsDWHCF2TX58nIacySaiALxL/+N76JCn9pYjzLFbH7/4lr763MFGovA/Dpv06pB0Xc1xNzoYR0roFINOy9QBD+4lezCddECSgm02vTYkXZekJ5iOAgDb1fvwNB3+7/0UHBVkOgrgFUKig3T4v/dT7yPSTEcBgO3qOTlFR7y8n0Ki21e7S45N0bM9OFaH/wm12/TesB46LzXOdBT4IZro6DT9j++hI18dr7CEENNRAKOSgh36bnQvnUMhB+DlUvdJ1NGvT1B4UqjpKIBREUmhOur1CUrdh/FrALxbyphuOqodtbuxf6SmHxMrdyfnArpat2CHvhnVSycmx5iOAj9FEx2dKmVsNx333oFKGMQvMQSmkVFhmr93H02MjzQdBQDapNvgWB371kTF9OL3FgJTbGakjnnrAHUbFGs6CgC0SbdBsTpmxkRF94jY6eM8YXa9ckNPFbtoocO/DIoI0a9jOe5G56KJjk4XnR6hY96cqMzDUk1HAbrUKckxmj22t3qGcTUGAN8SnRGpY96aqMThcaajAF0qcXicjnlroqIzdt6IAgBvE9MzUse8OVHdhuz4BOB3DwzQAhdz0OFfDkmI1JyxfdQ3guNudC6a6OgSwRFBOujJcRp95UA2HIXfs0m6t3eS3h2WoUgHv2YB+KbwhFAd/cYE9T+hh+koQJfod3yGjn59gsLiGWcEwDdFJIXpmDcnqu8xGdvct+aKTL0T7jKQCug8l6XH64uRvRQXvHsb7ALtYbMsyzIdAoEl5+t8/XjLArnquYSsq1z8TD/TEQJGpMOu14ekM4cNgF9ZMSNbvz64TB4nLxvhf+zBNu1z8zANObuP6SgA0GGWvrxW8x5fIcttqXJSN91xWoIaPdRx+Ae7pMf6p+jant1MR0EAoYkOI8qzqvTN1N9Um1dvOkpAoIneNTLDgvXRiJ4aER1mOgoAdLiiBWX6/pp5qi9pMh0F6DARSaE66Mlx6r4XB+EA/E/urGJ9/chS3Xt9hja6WIUO/xAbZNeMoRk6OjHadBQEGJroMKaxoknfXT1PhfPKTEfxezTRO9+BcRH67/AeSgwJMh0FADpNfXGjvrtmnooXlpuOAuyx7mMSdND0cYpI5uQ3AP+1vq5JJy3L1aLaRtNRgD02NjpM7wzvoT7hzD9H12NYL4wJiw/Vka/sr0GnZ5qOAuyRy9Lj9c3oTBroAPxeRHKYjv6/8Rp0RqbpKMAeGXJWbx312nga6AD8Xu/IUM0Z21sXpsaZjgLskaszEjR7bG8a6DCGlejwCivfWq+5/1wmj9NjOopfYiV65wix2fTEgBRdnpFgOgoAdLnV72/QL/ctkbuJ2g3f4QhzaPy9I9X/eDbMBRB4Xsmv0JVZBWpgNjp8SFyQXa8MZt8xmEcTHV6jYk21frp1oUqXVZqO4ndoone8sdFhem1IuoZGsYINQOCqXFejH29eQO2GT0gYFKNJj4xRfH8OwgEErlV1TTpnea7m1zDeBd5vXEy43h2WoUxWn8ML0ESHV/G4PFry0lotfCaLVekdiCZ6xwmx2XRPnyTd1CtRDpvNdBwAMM7j8mjRc6u16IXVsly8rIT3sdmlYRf005hrBssRwjRLAHB5LN23vkT/3FAiN6UbXsgm6ZoeCXq4X4qC7Rx3wzvQRIdXYlV6x6KJ3jFYfQ4AO1aytEI/3rxAVdm1pqMALSLTwnXgtL2Uuk+i6SgA4HV+rarXOcvztKah2XQUoEXvsGC9PDhdkxMiTUcBWqGJDq/FqvSOQxN9z7D6HADaxtXk1vzHVmj569kSrzBh2IC/9dI+Nw9VSFSw6SgA4LXq3R79fU2hns+rMB0FAc4m6cqMBE3r112RDq4cg/ehiQ6vx6r0PUcTffex+hwA2i9/bol+um2h6vIbTEdBAIpMDdeE+0cpY0Ky6SgA4DO+KK3Rxavyld/kMh0FAah/eIheGZKmCXGsPof3ookOn8Cq9D1DE739WH0OAHumudapeY+uUNa7ObIo3egCNrs08G+ZGnfjEFafA8BuqHG5dVd2sZ7KLWdWOrqEXdJ1Pbvp/j7JCmf1ObwcTXT4FFal7x6a6O3D6nMA6Dilyys15/4lKl7EZeLoPEkj47XfHcOVNDzedBQA8HmLaxo1NStfv1RxRRk6z/CoUL04KE37xkaYjgK0CU10+ByPy6OlL6/VoudXy9XgNh3HJ9BEb5sIu0139Gb1OQB0NMuytOZ/mzT/8RVqKG0yHQd+JDwxVGOvH6L+J/aQjdoNAB3Gsiy9UlCpm9cWqczJcTc6Trdgh+7vk6xL0+M57oZPoYkOn1Vf3KiFz2Yp678bZLn4b7wzNNF3LsgmXZwWr7t6Jyk1lMu/AaCzNNc4teCpVVrx5npqN/aILcimIWf10V5XDWR0CwB0ojKnS7esLdLL+ZXsGY49EmSTpqYn6J4+yYoPdpiOA7QbTXT4vOoNtZr/5Cqt/yJPVPXto4m+fTZJpybH6IG+yeoXEWo6DgAEjPLV1Zr7wFIV/FZqOgp8UNp+idr39uGK7xdjOgoABIxfq+p109oi/VRZbzoKfNDhCVGaPiBFgyM57obvookOv1G6vFLzH1+hvNklpqN4HZro2zosIVLT+nbXXjHhpqMAQMDK/iJPvz+xUtUb6kxHgQ+IzYzUmOuGqPfhaaajAEDA+qK0RretK9ai2kbTUeAD+oeH6PEBKTomMdp0FGCP0USH38mfW6J5j61Q6dJK01G8Bk30P+0dE64H+3bX5IRI01EAANq818maDzdp4bNZqstnAzNsK6ZXpEZNHai+x2TI7mB2KgCYZlmW3i6q1p3ZxVrX0Gw6DrxQ77Bg3d47SeelxCnITu2Gf6CJDr+1/st8/f7kSlWtrzUdxTia6NLAiBD9o293nZzMpd8A4I3czW6tejtHS/69RvUlbD4KKbpnpEZfPkB9j+tB8xwAvJDTY+ml/Ardv75EBc0u03HgBWiew5/RRIdf87gtrX5/gxY+k6X6osC93CyQm+jpoUG6p3eyLkiLY+dvAPABria3st7doCUvrQno2h3IontEaNRlA9Tv+B6yB9lNxwEA7EK926Pncsv1xKYy5TbRTA9EmWHBuj0zSeelximY5jn8FE10BARX4+bVbStmZKtmU+BthBKITfQ+4cG6MiNBl6cnKMzBATgA+Bp3s1ur39+oJS+tVW1e4NXuQBSVHqFRlw9Q/xNongOAL3J6LL1VVKVHN5ZqaS1XlQWC3mHBuo3mOQIETXQEFMuylPtzsVa+uV65PxXJ8phO1DUCpYlul3R0YrSmZsTr8IQo2Vh5DgA+z+O2tHFmoVa8ka2CuaWm46ATpO6TqCFn9VbPg1MZ2wIAfuKrslo9sqFU31Wwebg/mhwfqat7JOi4xGjZOe5GgKCJjoBVk1evVW/naPX7G9RY7t+bofh7Ez0p2KGL0uJ1WXq8eoWHmI4DAOgkFWurtWLGeq39aJNc9W7TcbAHgiMc6nt8Dw05s7fi+7NfCQD4q4U1DXpkQ5neK66Si+6TT4uw23RWSpyu7pGgYVFhpuMAXY4mOgKeu9mj9V/laeWbOSpeWG46Tqfw1yb6/rHhmpqRoL8lxyjEzmXfABAommucWv3BRq18c72qN7DCzZfEZkZq0Jm9NeDEngqJDjYdBwDQRQqanPpPQaVeya/Umgb/XsTmb3qFBeuKjARdlBanhOAg03EAY2iiA1spW1WllW+u17pPc/1qhZs/NdEjHXad1T1WUzMSNDKas98AEMi2jGlb9VaOcmcVyePkZa03sgfblDGxuwaf0VvpE5IYtwYAAe6nijq9nF+h/xZXq95D7fZGYXabjkmM1rkpcToqMUoOajdAEx3YnuYap9Z8uEmr3slR5doa03H2mD800YdEhuqy9HidlxqnmCCH6TgAAC/TVNms9V/nK/uzPBXOKw2YfU+8lc0upYxLVJ+j09X7sDSFxjFuDQDQWrXLrTcLq/RyfoXm1zSajhPwbJIOjIvQ2alxOiU5RrEcdwOt0EQHdqFibbU2zizSxu8LVbK43CcPyn2xiW6XtG9suI5LjNZxSTEaHBlqOhIAwEfUFTVo/Zf5yv4sVyVLKk3HCShJI+PV5+h09TkiXRHJXDEGAGiblXVNer+4Wh+UVGshDfUuNSwyVGenxOrMlDj1CGPUGrAjNNGBdmgob9KmmYXaOLNQeb+U+MzIF19pokc67DosIVLHJUbr6MRoJYUwbw0AsGeqN9Yp+/NcZX+er4rV1abj+KWEgTHqc1S6+hydruiMSNNxAAA+LqehWR+UVOt/xTX6papePriOzavZJO0VHabjEqN1QlKMRjAmFWgTmujAbnI1uVUwt1Qbvy/Uxh8KVV/kvWfLvbmJnh4apGMSo3VcYrQOTohUKBuEAgA6SV1hg/JmFyt3donyfylRUyUbm+2O0LgQpe2XqPTxyUofn6yo1HDTkQAAfqqoyaUPS6r1YWmNfqqoY4b6bop02HVQfKSO6halYxOjlc6Kc6DdaKIDHcCyLJUtr9LG7wu1YWahyldWmY7Uirc10UdFhem4pM2N8zExHHgDALqe5bFUurxSebOLlTerRMWLy9mYdAfswTYlj0xQ+oQkpY9PVuLQONnsbDAGAOhazR6Pfq1q0MyKOn1fUae51Q1qoqm+XUE2aWRUmCbHR+qIblGaGBehEBasAXuEJjrQCRpKG1WyrFJly6tUuqxSpcsrVV9sbqW6ySZ6WmiQxkSHa2x0mMbEhGtsdLi6hzKmBQDgXZprnSr4rVRF88s31+4VlXLWukzHMiI4MkjdBscqcVicUvdOVOo+iQqOpHYDALxLg9ujX6rqW5rq86sb5QzQFldskF37xkRofFy4xsdGaJ/YCEU6aJoDHYkmOtBF6ksaVbq8UqVbmutd2Fjvqib6XxvmY6LDlBLKZWIAAN9jWZaq1tdubqj/8Va2skquBt/YD6WtgiIc6jZoc8N8y1tsZhQrzQEAPqfJ49GS2ibNr27Q7zUN+r26USvqmtTsZ22vcLtNgyJDNTwyVPvFRmh8XISGRobKbqN2A52JJjpg0F8b6+VZVaovaezwy8k7uokebLMpLTRII6LCaJgDAAKGx22pcm2NylZUqmpDnWo2bX6r3ljv9fPVQ2ODFd0jUtE9IxWTEaHYPlFKHBqn2D7Rsjs46AYA+Cenx9Kq+iYtqW3UktpGra1vVnaDU9kNzap2e/eWpaF2mwZFhGpoZKiGRv3xZ2So+oSH0DAHDKCJDngZy7LUWNGshpJG1Rf/8VbSqPripj/+3Px+Q0mTPM62Ff22NtFDbDalhgYpNSRIqaH/396dh0dVHW4cfyf7ZAHEiAmSsIQdpGUTWSIIxFgJNYKkWEBim4KPUgVBWkQMIEiBiCgideEBBa1lFXxc2Iz6uLSABVyIiJIQpUGZ/IRAQhYy5/dHzJRhchMSlknC9/M88yT33jPnnnOXIXlzONdPTQP9FRngp6aBvywH+Csy0E/h/r6y8Y82AAAuxSdLlPd9vk5mF/zyNV/5R0+rKK9ERceLVZxXoqK8EpnSi/+jt5/dV4FXBSioUYCCGgcq7LpghUUFl4XmUcFqEBWigDD+0A0AwNn+r+SMK1DPPF0Wrn9fVKLcklL9X0mpcktKdeJMqS5F1F4+MO26QD81C/RXsyB/1/fXBfqrWaCfmgX5y5ffu4FagxAdqKOMMSo6XuIK1c8UlsqcMXKWOmVKjZwlTjlLjUyp0fuxDeVnk/xsNvnbbPKz2cqWfWwK9vH5JTD3U2M/wnEAAC4VY4xK8s+o6HiJivJ+CdaPl6i0uPSsMud+I8lIskl+QX7yD/VTQOgvX8P8FdgwQH5Bvpe1HwAAXCmcxuj4mbJQvTxYP+00KjVGpUYq1S9ff1k+Y4ycKptyJczXR6F+Pgr1/d8rzNdXoX4+Cvax8bs3UMcQogMAAAAAAAAAYIFH9QI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z4ebsBAAAAF0NpaalKSkq83QwAwDn8/f3l6+vr7WYAAADUGCE6AACo04wxOnr0qI4fP+7tpgAALDRq1EgRERGy2WzebgoAAEC1EaIDAIA6rTxAb9KkiYKDgwloAKAWMcaooKBAP/30kyQpMjLSyy0CAACoPkJ0AABQZ5WWlroC9KuvvtrbzQEAVMBut0uSfvrpJzVp0oSpXQAAQJ3Dg0UBAECdVT4HenBwsJdbAgCoTPnnNM+uAAAAdREhOgAAqPOYwgUAajc+pwEAQF1GiA4AAAAAAAAAgAVCdAAAAAAAAAAALBCiAwAAAAAAAABggRAdAAAAV6zk5GQlJia6rTt27Jg6d+6sXr166cSJE95pGAAAAIBagxAdAAAA+MWxY8c0cOBA2e12bd26VQ0bNvR2kwAAAAB4GSE6AAAAIMnhcGjQoEEKDAzUtm3bXAH6okWLdP311yskJERRUVG67777dOrUKUnS+++/L5vNZvkq99FHHyk2NlZ2u11RUVF64IEHlJ+f79reokULj/dOmTLFtX3ZsmWKiYlRQECA2rVrp1WrVrm13WazadmyZfrNb34ju92uVq1aad26da7tWVlZstls2rt3r2vdjBkzZLPZtHjxYrd63njjDdfy8uXLZbPZNHHixAs5tAAAAECdRogOAACAK15ubq4GDx4sPz8/bdu2TY0aNXJt8/Hx0TPPPKOvvvpKL7/8st577z1NnTpVktSnTx/l5OQoJydH69evlyTXck5OjiTpu+++06233qrhw4fr888/1z//+U999NFHmjBhglsbZs+e7fbe1NRUSdLGjRv14IMPavLkyfryyy81fvx43XPPPUpPT3d7/4wZMzR8+HDt27dPo0aN0siRI5WRkVFhf3/44QctXrxYdrvd8pjk5+drxowZCg0Nrd7BBAAAAOoZQnQAAABc0X7++WcNHjxY+/fvV2BgoBo0aOC2feLEibr55pvVokULDRw4UHPmzNGaNWskSQEBAYqIiFBERIQaN24sSa7liIgISdK8efM0atQoTZw4UW3atFGfPn30zDPP6JVXXlFhYaFrP2FhYW7vDQsLkySlpaUpOTlZ9913n9q2bauHHnpIw4YNU1pamls7R4wYoZSUFLVt21aPP/64evTooSVLllTY5+nTp+t3v/udmjRpYnlcFixYoI4dO6p79+7VPKIAAABA/UKIDgAAgCvahx9+KKfTqb179+rbb7/VggUL3LZv375dgwYN0nXXXaewsDCNGTNGubm5KigoOK/69+3bp5UrVyo0NNT1io+Pl9PpVGZmZpXvz8jIUN++fd3W9e3b12OUee/evT2WKxqJ/p///EcbN27U448/brnP//73v1q0aJGefPLJKtsHAAAA1HeE6AAAALiitWrVSjt27FDHjh313HPPaebMmfr8888llc0lnpCQoC5dumj9+vX67LPPtHTpUklScXHxedV/6tQpjR8/Xnv37nW99u3bp4MHDyomJuaS9cvK5MmTNWXKFEVGRlqWmT59ukaMGKFf/epXl7FlAAAAQO3k5+0GAAAAAN50/fXXKzw8XFLZlCgbNmzQ3XffrZ07d+qzzz6T0+nUk08+KR+fsvEn5VO5nK9u3bpp//79at26dY3a16FDB3388ccaO3asa93HH3+sjh07upX717/+pbvvvtttuWvXrm5lNm/erG+++UZvvfWW5f727t2rdevW6cCBAzVqLwAAAFDfEKIDAAAAZ1m6dKk6d+6sWbNmKSkpSSUlJVqyZImGDh2qjz/+WH//+9+rVd9f/vIX3XjjjZowYYJSUlIUEhKi/fv3a9u2bXr22WerfP/DDz+spKQkde3aVYMHD9abb76pDRs2aPv27W7l1q5dqx49eqhfv3569dVXtXPnTi1fvtytzIIFC7RkyRIFBwdb7i8tLU2TJ09W06ZNq9VPAAAAoL5iOhcAAADgLI0bN9aLL76o+fPnq7CwUIsWLdL8+fPVuXNnvfrqq5o3b1616uvSpYs++OADffPNN4qNjVXXrl312GOPnXdInZiYqKefflppaWnq1KmTnn/+ea1YsUIDBgxwKzdr1iy9/vrr6tKli1555RX94x//8Bit3rp1a7cR7RUJCwvT1KlTq9VHAAAAoD6zGWOMtxsBAABQE4WFhcrMzFTLli0VFBTk7eYAXmOz2bRx40YlJiZ6uylAhfi8BgAAdRkj0QEAAAAAAAAAsECIDgAAAAAAAACABR4sCgAAANRxzNAIAAAAXDqMRAcAAAAAAAAAwAIhOgAAAAAAAAAAFgjRAQAAAAAAAACwQIgOAAAAAAAAAIAFQnQAAAAAAAAAACwQogMAAAAAAAAAYIEQHQAAAAAAAAAAC4ToAAAAAAAAAABY8PN2AwAAAC6F7OxsORwObzdD4eHhio6O9nYzUE/UhuuaaxoAAABXGkJ0AABQ72RnZ6t9uw46XVjg7abIHhSsrw9kXFDouG7dOo0YMaLCbZ06ddKXX35Z47rP3Ud6eroGDBhwwfXh4svOzla7Dh1UWODd6zooOFgHMmp2Ta9cuVL33HOPdu3apR49enhsHzBggBwOx0W5pi+F3bt3q2fPnlqxYoWSk5O93RwAAABcJoToAACg3nE4HDpdWKCUyEmKDGjmtXbkFP+gl3KeksPhuCgjdx955BF16NDBtTx37twLrhN1h8PhKAvQp/1Nim7lnUZkH1LhvL9etGsaAAAAqAsI0QEAQL0VGdBMzYNivN2MiyYuLs5tlPhLL73k9ak94AXRraQ2Hb3dCgAAAOCKwYNFAQAAarni4mJJko9P1T+6HT9+XBMnTlRUVJQCAwPVunVrzZ8/X06n063coUOH1L9/f9ntdt1yyy3Kzc2VJB05ckT9+vWT3W5XQkKCjh075rGP1atXq3v37rLb7WrcuLFGjhyp77//3q3MgAEDPKaFmTt3rnx8fPTaa6+5ythstkpf5Ww2myZMmODRloSEBLVo0cK1nJWVJZvNprS0NMtjNHPmTLe6q9MvXH7VOS9W19H777/vVq6oqEipqalq3bq1AgMDFRUVpalTp6qoqMitnMPh0O233y673a4bbrhBmZmZkqS8vDwNHTpUdrtd/fr103fffefRlnfeeUexsbEKCQlRWFiYhgwZoq+++sqtTHJystv1W95fHx8f/e1vf3OVqeo+ycrKkiS1aNFCCQkJHm2ZMGGCxzVvdU+VW7lypVvd1ekXAABAfcNIdAAAgFquPEQPDAystFxBQYH69++vI0eOaPz48YqOjtYnn3yiadOmKScnR4sXL5YkOZ1OJSQkKCcnR4899ph+/PFHzZgxQ5I0ZcoU/fGPf9TNN9+shQsXavTo0dqyZYtrH3PnztWMGTOUlJSklJQUHTt2TEuWLNFNN92kPXv2qFGjRhW2bcWKFXr00Uf15JNP6ve//70kafr06UpJSZFUFlZOmjRJ48aNU2xs7IUcrhqpab9QMydOnKjwf1GUlJS4LdfkvMTFxenuu++WJO3atUvPPPOM23an06nf/va3+uijjzRu3Dh16NBBX3zxhZ566il98803euONN1xlR40apQ8++EBTpkyRr6+vJk6cKEmaM2eORowYodTUVC1YsEBDhw7Vl19+6fpD16pVqzR27FjFx8dr/vz5Kigo0LJly9SvXz/t2bPHIzgvt3XrVv3hD3/QhAkT9Ne//lWSNH78eA0ePNhVZsyYMbrjjjs0bNgw17prrrmm4gN9kdW0XwAAAHUdIToAAEAtd+LECUmS3W6vtNyiRYv03Xffac+ePWrTpo2ksgCuadOmWrhwoSZPnqyoqCht2rRJGRkZ2rJli2655RZJkr+/v9LS0jRp0iRNnTpVkhQVFaXx48drz5496tq1qw4fPqzU1FTNmTNHjzzyiGu/w4YNU9euXfXcc8+5rS/39ttva9y4cZo8ebIeeugh1/q4uDjX91lZWZo0aZJ69+6t0aNH1/BI1UxN+4WaOzsUPlenTp0kVf+8lAfw7dq1c11DQUFBHiH6a6+9pu3bt+uDDz5Qv379XOs7d+6se++9V5988on69OmjPXv2aOvWrXr++ec1btw4SVKTJk00YcIE3XnnnVq6dKkkqVu3boqPj9fmzZuVmJioU6dO6YEHHlBKSopeeOEFV/1jx45Vu3bt9MQTT7itL/fZZ59p+PDhSkxMdP3BS5J69+6t3r17u5bHjBmjLl26XPb7pKb9AgAAqA+YzgUAAKCWK59qparRpmvXrlVsbKyuuuoqORwO12vw4MEqLS3Vhx9+KEnasWOHwsLC3ELsXr16SZJuuOEG17ryka7vvfeeJGnDhg1yOp1KSkpyqz8iIkJt2rRRenq6R5t27typpKQkDR8+XAsXLryAoyAVFha67dfhcHiMXC5XUFAgh8Ohn3/+WcaYSuutSb9wYZYuXapt27Z5vLp06eIqU93zUlhYKKksOK/M2rVr1aFDB7Vv396t3oEDB0qSq94dO3ZIktuI74ruk7i4OIWGhrrKb9u2TcePH9ddd93lVr+vr6969epV4fV06NAhDRkyRL/+9a+1atWq85q6yUpJSYnHfVJ+bM5Vfk/l5uZ6TPl0rpr0CwAAoL5gJDoAAEAtd/jwYfn5+VUZoh88eFCff/65ZbmffvpJkvT9998rMjKywnnBzxYeHq6AgADX/NMHDx6UMcY1yv1c/v7+bstHjhzRkCFDlJ+fr9zc3Cr3V5Xly5dr+fLlHuubN2/usS41NVWpqamSykLVgQMHavHixRW2vbr9woW74YYb1KNHD4/15X8Akqp/Xsrf17Bhw0r3ffDgQWVkZJzXfRIQEKDw8PBK67PZbGratKnbfSLJFcqfq0GDBm7L+fn5io+P148//qirr776gu+TrVu3nvf0LmffUwEBAerVq5cWLVpU4bmpbr8AAADqE0J0AACAWu7AgQNq1aqV/Pwq/9HN6XQqLi7ONR3Ludq2bStJlqNSrZw+fdpVv81m0zvvvCNfX1+PcqGhoW7L3377rbp166annnpKY8aM0csvv6yxY8dWa99nu/322z0ehPjoo4/q6NGjHmXHjRunESNGqLS0VBkZGZo5c6YSExMrfABidfuFy6O65+Xsh2tWVe/111+vRYsWVbg9KipK0oXdJ1LZ/OEREREe5c69jx0Oh0JCQvTmm28qMTFR8+bNc/0BqCZ69eqlOXPmuK179tlntWnTJo+y5feUMUaZmZmaPXu2EhISXIH52arbLwAAgPqEn3QAAABqsaKiIu3du1eJiYlVlo2JidGpU6cqnW9akiIjI/Xpp5/KGFPpqFeHw6Hi4mI1bdrUVb8xRi1btnQF8lXt5+2339a1116rTZs2afLkybrttttq/BDEZs2aefRt8eLFFYbobdq0cZWNj49XQUGBpk+fruzsbI+y1e0XLo/qnpfdu3dLUoWjqM+td9++fRo0aFCl139kZKSKi4uVm5urq6++2rKcMUY5OTnq06ePq36pbP70qu5FSQoODta7776r9u3ba9KkSXriiSeUlJSkDh06VPneioSHh3vs9+yHpZ7t3HsqNDRUo0aN0p49ezzKVrdfAAAA9QlzogMAANRir732moqKijRo0KAqyyYlJenTTz/Vli1bPLYdP35cZ86ckSTddNNNOnnypGsOZ0n697//LalsDvNy5cHbTTfdJKlsbmhfX1/NmjXLY55xY4xr7vZybdu21bXXXitJWrJkiZxOpx588MEq+3EplI+irWhEc3X7hcujuudl3bp1ateundq3b19pvUlJSTpy5IhefPFFj22nT59Wfn6+pP9d9xs3bnRtr+g+2bFjh06ePOkqHx8frwYNGuiJJ56ocM7+Y8eOuS1fc801rjbPnj1bzZo105/+9Kcq5/K/FCq7T6rbLwAAgPqEkegAAKDeyin+oc7uPz8/X0uWLNHs2bPl6+srY4xWr17tVubHH3/UqVOntHr1asXFxenhhx/W5s2blZCQoOTkZHXv3l35+fn64osvtG7dOmVlZSk8PFx33XWX5syZo6SkJE2dOlVHjx7V66+/LqlsZHdeXp58fHy0cOFC9e7dWwMGDJBUNhJ1zpw5mjZtmrKyspSYmKiwsDBlZmZq48aNGjdunKZMmVJhfyIiIrRw4UKlpKRo9OjRuu2222p8bM7HgQMH9O6778rpdGr//v1auHChevbsqeuuu86j7IX0yyuyD10R+z7f83Lo0CEtWLBAO3fu1LBhw9zuk127dkkqeyhmdHS0WrVqpTFjxmjNmjW69957lZ6err59+6q0tFRff/211qxZoy1btqhHjx66+eab1bt3b/35z3/W4cOH5evrq5deekmStH79evn4+CgqKkoLFixQy5YtNXLkSEllc4MvW7ZMY8aMUbdu3TRy5Ehdc801ys7O1ltvvaW+ffvq2WefrbDPdrtdL7zwggYPHqxly5bpvvvuu6THODs7W++++65rOpe5c+eqefPm6tq1q8eULhfSLwAAgDrPAAAA1FGnT582+/fvN6dPn3Zbf/jwYWMPCjaSvP6yBwWbw4cPV7tvmZmZ1dpPenq6McaYkydPmmnTppnWrVubgIAAEx4ebvr06WPS0tJMcXGxq/4DBw6Yvn37mqCgIBMXF2eef/55I8msXr3atf7WW281OTk5Hm1bv3696devnwkJCTEhISGmffv25v777zcHDhxwlenfv7/p37+/x3sHDhxooqOjzcmTJyvs74oVKyo8HpLM/fff77F+yJAhpnnz5pbHzcfHxzRr1syMHTvW/PDDD8YYY1JTU01FPwafT7+86fDhwyYo2PvXdVBwza5pY4xZsWKFkWR27dpV4fb+/fubTp06ua2r6ryU11nV6+xrq7i42MyfP9906tTJBAYGmquuusp0797dzJo1y5w4ccJV7ujRo2bIkCEmKCjI9OzZ06xdu9ZIMk8//bRJSEgwQUFB5sYbbzRff/21R1/S09NNfHy8adiwoQkKCjIxMTEmOTnZ7N6921Vm7NixbtdvuXvuucc0aNDAdc2eTZJJTU2t8Pg1b97cDBkyxGP9/fff73HNn31sbDabiYiIMMOGDTMZGRluxzUzM7Pa/aqI1ec1AABAXWAzxgv/TxAAAOAiKCwsVGZmplq2bKmgoCC3bdnZ2XI4HF5q2f+Eh4crOjq62u/LyspSy5YtlZ6e7hoJfiHlqrJu3TqNGDHiguvBpVUbruuaXtOXysqVKzVz5kzXg0UrMmDAACUnJys5OfmC9rV792717NlTK1asuOC6rjSVfV4DAADUdkznAgAA6qXo6OhaFfQBFwPXNQAAAHD58WBRAACAWig0NFSjRo1yPZjzQssB9VVMTIzuuOOOSsvExcUpJibmMrUIAAAA9Q0j0QEAAGqh8PBwjweJXkg5oL6KjY1VbGxspWWmT59+mVoDAACA+ogQHQAAALrzzjvFo3KAyvXo0YP7BAAA4ArEdC4AAAAAAAAAAFggRAcAAHUeI0MBoHbjcxoAANRlhOgAAKDO8vMrm5nuzJkzXm4JAKAy5Z/T5Z/bAAAAdQkhOgAAqLN8fX3l6+urvLw8bzcFAFCJvLw812c2AABAXcMwAAAAUGfZbDY1adJEOTk5CgwMVEhIiGw2m7ebBQD4hTFG+fn5ysvLU2RkJJ/RAACgTrIZJqcDAAB1mDFGR48e1YkTJ5hzFwBqIZvNpoYNGyoiIoIQHQAA1EmE6AAAoF4oLS1VSUmJt5sBADiHv78/07gAAIA6jRAdAAAAAAAAAAALPFgUAAAAAAAAAAALhOgAAAAAAAAAAFggRAcAAAAAAAAAwAIhOgAAAAAAAAAAFgjRAQAAAAAAAACw8P+EEpTJi959TgAAAABJRU5ErkJggg=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46" y="1532464"/>
            <a:ext cx="11744030" cy="3926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1234439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DC361DF-0BAC-2FB4-9ED5-5AE566A47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0171F179-75DD-6A3F-D774-C85E4FF7C99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1970" y="307293"/>
            <a:ext cx="11658429" cy="690563"/>
          </a:xfrm>
        </p:spPr>
        <p:txBody>
          <a:bodyPr/>
          <a:lstStyle/>
          <a:p>
            <a:r>
              <a:rPr lang="ru-RU" dirty="0"/>
              <a:t>Предобработка изображений (выделение контуров и удаление фона)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D3C28C34-287E-9586-6C0C-F199CCFF3C9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210458" y="6135688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C0BC8986-15C3-0BCA-3403-5DB3CC871FC1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2748ADE7-EF73-FCE9-8F0E-3F364911A2E9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7E5E88D5-68F8-DE76-DB34-0CE4062FAFBC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7943626A-8B79-C5A1-7445-5D3454E2E74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xmlns="" id="{1BA98046-D7E2-F01F-01BB-897DBE64C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171" y="843143"/>
            <a:ext cx="2011679" cy="261090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BD292E17-77D9-6C52-0F2F-9A1B10D75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171" y="3454045"/>
            <a:ext cx="2011679" cy="2622367"/>
          </a:xfrm>
          <a:prstGeom prst="rect">
            <a:avLst/>
          </a:prstGeom>
        </p:spPr>
      </p:pic>
      <p:sp>
        <p:nvSpPr>
          <p:cNvPr id="8" name="Дата 11">
            <a:extLst>
              <a:ext uri="{FF2B5EF4-FFF2-40B4-BE49-F238E27FC236}">
                <a16:creationId xmlns:a16="http://schemas.microsoft.com/office/drawing/2014/main" xmlns="" id="{CC831BCC-E040-30A6-F8E2-D82D46132D60}"/>
              </a:ext>
            </a:extLst>
          </p:cNvPr>
          <p:cNvSpPr txBox="1">
            <a:spLocks/>
          </p:cNvSpPr>
          <p:nvPr/>
        </p:nvSpPr>
        <p:spPr>
          <a:xfrm>
            <a:off x="628650" y="61356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8CD59D-3213-48AA-BA16-244FD4332736}" type="datetime1">
              <a:rPr lang="ru-RU" smtClean="0"/>
              <a:pPr/>
              <a:t>25.06.2025</a:t>
            </a:fld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72ED65B9-3F23-AE8C-2EC0-9D450EADD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850" y="843143"/>
            <a:ext cx="2058596" cy="2610902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9D5460D2-EFDB-632C-BCCA-EFB436973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1850" y="3454045"/>
            <a:ext cx="2058596" cy="264367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4C9A417F-F7F9-2809-7434-7BEA3A39CB5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93" t="4986" r="56783" b="2748"/>
          <a:stretch/>
        </p:blipFill>
        <p:spPr>
          <a:xfrm>
            <a:off x="6725552" y="843143"/>
            <a:ext cx="1996122" cy="261090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F320C257-7BFB-886C-D898-D7FC16E084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1674" y="843143"/>
            <a:ext cx="2021283" cy="2635197"/>
          </a:xfrm>
          <a:prstGeom prst="rect">
            <a:avLst/>
          </a:prstGeom>
        </p:spPr>
      </p:pic>
      <p:pic>
        <p:nvPicPr>
          <p:cNvPr id="18" name="Picture 3">
            <a:extLst>
              <a:ext uri="{FF2B5EF4-FFF2-40B4-BE49-F238E27FC236}">
                <a16:creationId xmlns:a16="http://schemas.microsoft.com/office/drawing/2014/main" xmlns="" id="{1C0462D1-A23F-D68E-4BAD-C13B5E705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609" y="3454045"/>
            <a:ext cx="1999198" cy="2937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Рисунок 18" descr="Изображение выглядит как бутылка, в помещении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xmlns="" id="{B5C55CD2-D423-2062-B26A-ED613472751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8020" t="4384" r="6644" b="4009"/>
          <a:stretch/>
        </p:blipFill>
        <p:spPr>
          <a:xfrm>
            <a:off x="8721673" y="3466193"/>
            <a:ext cx="2021815" cy="2714473"/>
          </a:xfrm>
          <a:prstGeom prst="rect">
            <a:avLst/>
          </a:prstGeom>
        </p:spPr>
      </p:pic>
      <p:sp>
        <p:nvSpPr>
          <p:cNvPr id="3" name="AutoShape 2" descr="data:image/png;base64,iVBORw0KGgoAAAANSUhEUgAABdEAAAHwCAYAAABJ6iaKAAAAOnRFWHRTb2Z0d2FyZQBNYXRwbG90bGliIHZlcnNpb24zLjEwLjAsIGh0dHBzOi8vbWF0cGxvdGxpYi5vcmcvlHJYcgAAAAlwSFlzAAAPYQAAD2EBqD+naQAAoR9JREFUeJzs3XV4VGf6xvF7ZuKekIQYENytQA1ooe6+dTda6t262y512q13a/trqW67dW+pQKGF4hYkBIi728j5/UFJSbEEkrwj38915YLMTJJ7Askz5znveV6bZVmWAAAAAAAAAADANuymAwAAAAAAAAAA4K1oogMAAAAAAAAAsAM00QEAAAAAAAAA2AGa6AAAAAAAAAAA7ABNdAAAAAAAAAAAdoAmOgAAAAAAAAAAO0ATHQAAAAAAAACAHaCJDgAAAAAAAADADtBEBwAAgM/weDwqLS1Vdna26SgAAAAAAgRNdAAAAHi1wsJCXXvtterVq5dCQkKUlJSkIUOGqLq62nQ0AAAAAAGAJjr8wrp16zRlyhT16dNHYWFhiomJ0fjx4/Xkk0+qoaHBdDx0oszMTNlstu2+9e/fv9Vjq6qqdNNNN6l///4KDw9Xr169dNFFF2njxo2G0gNA4Gpr7V67dq3GjRunt99+W1OmTNGnn36qb775Rt99950iIyMNPgP8VVZWlq677jrtv//+CgsLk81mU05OznYfW1tbq2uvvVYZGRkKDQ3V4MGD9dxzz23zuIKCAt1yyy2aPHmyoqOjZbPZ9MMPP3TuEwEAP/Taa6/t8Lhpy9uwYcNMx4QfamvNl6RvvvlGEyZMUEREhOLj43XKKafs8LUE0NWCTAcA9tRnn32mv/3tbwoNDdW5556rYcOGqbm5WbNmzdKNN96o5cuX68UXXzQdE53kiSeeUG1tbavbNmzYoDvuuEOHHXZYy20ej0eHHnqoVqxYoalTp2rAgAFau3atnn32WX311VdauXKloqOjuzo+AASk9tTuKVOmKCQkRHPnzlV6errh5NiZOXPm6F//+peGDBmiwYMHa9GiRdt9nNvt1uGHH6758+friiuuUP/+/fXVV19p6tSpqqio0G233dby2KysLD300EPq37+/hg8frjlz5nTRswEA/3Tfffepd+/e29z+j3/8w0Aa+Lv21PxPP/1Uxx9/vPbaay89+OCDqq6u1pNPPqkJEyZo4cKFSkpKMvhMAEkW4MOys7OtqKgoa9CgQVZ+fv42969Zs8Z64oknDCSDSffff78lyZo9e3bLbbNnz7YkWU8//XSrx77yyiuWJOuDDz7o6pgAEJDaU7vnz59vSbK+/vrrro6J3VBWVmZVV1dblmVZjzzyiCXJWr9+/TaPe/fddy1J1ssvv9zq9pNPPtkKCwuzioqKWm6rrq62ysrKLMuyrPfee8+SZM2cObPTngMA+KtXX33VkmTNmzdvu/cfeOCB1tChQ7s4Ffxde2r+kCFDrH79+llNTU0tty1atMiy2+3W9ddf32WZgR1hnAt82sMPP6za2lq9/PLLSk1N3eb+fv366Zprrml5f+tL1RwOh9LT03XppZeqsrKy1cc1NTXp7rvvVr9+/RQaGqoePXropptuUlNTU6vH2Ww2XXnllZoxY4YGDhyosLAwjRkzRj/99FPLYxoaGjRo0CANGjSo1eXp5eXlSk1N1f777y+3261XX31VNptNCxcu3OZ5/POf/5TD4VBeXt4Ovxf33HOPbDZbq9tmzpyp0NBQXXbZZa1uX7hwoY488kjFxMQoKipKBx98sObOnbvdzztp0qTtXur32muv7TDLFluPWrHb7UpJSdFpp522zfiUuro6/f3vf1ePHj0UGhqqgQMH6tFHH5VlWbv8Gtvz5ptvqnfv3tp///1bbtsyN7d79+6tHrvl/014ePhufS0AQPu0p3bPnTtXYWFhWrdunYYOHarQ0FClpKRoypQpKi8v3+Zj33vvPY0ZM0bh4eFKTEzU2WefvU3tPP/885WZmdnqtjfeeEN2u10PPvigJFGTd7MmJyQktOmqrp9//lmSdPrpp7e6/fTTT1djY6M++uijltuio6OVkJCwy88JAOh4LpdL999/v/r27avQ0FBlZmbqtttu2+a4WJJycnJ2OCZmZ+M4LMtSZmamjj/++G3ua2xsVGxsrKZMmSJJ+uGHH3b4NWbNmtXqY3c09vOvI8GeffbZltcYaWlpuuKKK7bpD2ypvyeccMI2GadMmdLmUTiZmZk6//zzW9126aWXKiwsbLdySTv/vu/KX7+foaGhGjBggKZNm7ZN3W/P65WttbXml5eXa8WKFTrxxBMVEhLS8riRI0dq8ODBevvtt3f5tYDOxjgX+LRPPvlEffr0adUs3ZUTTzxRJ510klwul+bMmaMXX3xRDQ0Nev311yVtHvtx3HHHadasWbr00ks1ePBgLV26VNOnT9fq1av14Ycftvp8P/74o9555x1dffXVCg0N1bPPPqsjjjhCv/32m4YNG6bw8HD95z//0fjx43X77bfr8ccflyRdccUVqqqq0muvvSaHw6FTTjlFV1xxhWbMmKHRo0e3+hozZszQpEmT2nUZ++LFi3XCCSfoqKOO0jPPPNNy+/LlyzVx4kTFxMTopptuUnBwsF544QVNmjRJP/74o/bZZ59tPtegQYN0++23S5JKS0t13XXXtTnHxIkTdemll8rj8WjZsmV64oknlJ+f31JMLcvScccdp5kzZ+qiiy7SqFGj9NVXX+nGG29UXl6epk+f3uavJW0u7itXrmzJu8XYsWMVGRmpO++8UwkJCRo4cKDWrl2rm266SePGjdMhhxzSrq8DANg97andZWVlamxs1OWXX66DDjpIl112mdatW6dnnnlGv/76q3799VeFhoZK2jzr9YILLtC4ceM0bdo0FRUV6cknn9Ts2bO1cOFCxcXFbfdrfP3117rwwgt15ZVX6pZbbpEkanIH1eQdaWpqksPhaHWQLEkRERGSpN9//12XXHJJh3wtAMDuu/jii/Wf//xHp5xyiv7+97/r119/1bRp07Ry5Ur973//2+7HnHHGGTrqqKMkSZ9//rneeuutnX4Nm82ms88+Ww8//LDKy8tbnTj95JNPVF1drbPPPrvVx1x99dUaN25cq9sGDhy4zefeUvckaeXKlfrnP//Z6v577rlH9957rw455BBdfvnlysrK0nPPPad58+Zp9uzZCg4ObnlsWFiYPvvsMxUXFys5OVnS5gVz77zzjsLCwnb6HHfk7rvv1ssvv6x33nlHkyZN2q1cW1x66aWaOHGiJOmDDz7Y4b/P9tx2220aPHhwy/O57bbblJycrIsuukjS7r1e2aKtNX/LiZntLW6LiIjQ8uXLVVhYqJSUlDY/L6DDmVwGD+yJqqoqS5J1/PHHt/ljJFl33313q9v2339/a8iQIS3vv/7665bdbrd+/vnnVo97/vnntxkRIsmSZM2fP7/ltg0bNlhhYWHWiSee2Orjb731Vstut1s//fRTy+XIfx01c8YZZ1hpaWmW2+1uuW3BggWWJOvVV1/d6XO7++67rS0/0jk5OVZqaqo1YcIEq6GhodXjTjjhBCskJMRat25dy235+flWdHS0dcABB2zzecePH29Nnjy55f3169e3KY9lWVavXr2s8847r9VtZ555phUREdHy/ocffmhJsh544IFWjzvllFMsm81mrV27dpdfZ2t///vfLUnWihUrtrnv008/tVJTU1v+3SRZhx9+uFVTU9OurwEA2D3trd1batvBBx9suVyultu3XJL+1FNPWZZlWc3NzVZycrI1bNiwVnXv008/tSRZd911V8tt5513ntWrVy/LsjaPi4mKirL+9re/taq9lkVN3tru1OSdjXN57LHHLEnbvNa65ZZbLEnWMcccs93PyTgXANh97R3nsmjRIkuSdfHFF7d63A033GBJsr7//vtWt69evdqSZD366KMtt+2sFmwtKyvLkmQ999xzrW4/7rjjrMzMTMvj8ViWZVkzZ860JFnvvffeLp9venq6dcEFF7S8v+Vjt9SQ4uJiKyQkxDrssMNa1fqnn37akmS98sorLbdt+d6MGDGi1fN7/fXXrYyMDGvixIltGoWzdS1+4YUXWr2W2aI9uSxr8xg8SdZ//vOfltu2fh2yM3/9nliWZTU2Nlp2u92aOnVqy23tfb2ytbbWfLfbbcXFxVkHH3xwq8eVlpZakZGR2/RdABMY5wKftWU8R3s3g6yvr1dpaakKCwv1/vvva/HixTr44INb7n/vvfc0ePBgDRo0SKWlpS1vBx10kKTNl2Nvbb/99tOYMWNa3u/Zs6eOP/54ffXVV3K73S2333PPPRo6dKjOO+88TZ06VQceeKCuvvrqVp/r3HPPVX5+fquvMWPGDIWHh+vkk09u0/MrKyvT4YcfrujoaH388cetzoq73W59/fXXOuGEE9SnT5+W21NTU3XmmWdq1qxZLd/XLZqbm1tW+e2OpqYmlZaWqri4WN98842+//77Vt/vzz//XA6HY5vvxd///ndZlqUvvviizV/L4/Ho7bff1ujRozV48OBt7k9KStLo0aP1j3/8Qx9++KHuuece/fzzz7rgggt2+/kBANpud2v39ddfL4fD0fL+Oeeco+7du+uzzz6TJM2fP1/FxcWaOnVqq7p39NFHa9CgQS2P21p2draOPvpojRo1Sq+//rrs9tYvi6nJf9qdmrwzZ555pmJjY3XhhRfqm2++UU5Ojl588UU9++yzktRq/B0AwIzPP/9c0uYavLW///3vkrRNbW1sbJSk3VqVPWDAAO2zzz6aMWNGy23l5eX64osvdNZZZ7VpNMlf7apmfvvtt2pubta1117b6jXAJZdcopiYmO2+drjgggv06quvtrz/6quv6rzzztvmNcSufPTRR5o6dapuvPFGXXnllXuUq7m5WZL26PVBVVWVSktLtXHjRj388MPyeDwt/Y/deb2ytbbWfLvdrilTpui7777TrbfeqjVr1uj333/Xqaee2vIceX0A02iiw2fFxMRIkmpqatr1cY888oiSkpKUmpqqU045RRMnTtRDDz3Ucv+aNWu0fPlyJSUltXobMGCAJKm4uLjV5+vfv/82X2PAgAGqr69XSUlJy20hISF65ZVXtH79etXU1LTMW93aoYceqtTU1JYXDx6PR2+99ZaOP/74NjccjjnmGGVlZamysnKbOWYlJSWqr6/f7qVugwcPlsfj0aZNm1rdXllZqaioqB1+vdraWhUWFra8bf2cJentt99WUlKSunfvrsMOO0w9evTQSy+91HL/hg0blJaWts3z29IE37BhQ5uet7R5tE5eXp7OOuusbe7Lzs7W5MmTdeGFF+q2227T8ccfr7vvvlvPPvus/vvf/3ZYYwAAsGPtrd1b6uSgQYNa3e5wONS/f/+WGatbasX26tugQYO2qSV1dXU6/PDDVVRUpPLy8u0enFOTW+fZcn9HSElJ0ccff6ympiYddthh6t27t2688UY99dRTkrTT5wgA6BobNmyQ3W5Xv379Wt2ekpKiuLi4bWpCaWmpJCk2Nna3vt65556r2bNnt3ze9957T06nU+ecc85ufb6qqqqd1pMdvXYICQlRnz59tlvzzjrrLK1evVq//fabcnJy9MMPP2wz43xXFi1apDPOOENut3u7+7u0N9eWOek7e64lJSWtXh/U1ta2uv+EE05QUlKSevXqpXvuuUd33HFHy4KB3Xm9srX21Pz77rtPF110kR5++GENGDBAY8eOVVBQUMtYGV4fwDSa6PBZMTExSktL07Jly9r1ceecc46++eYbffXVV3ruuee0ZMkSHXPMMS0Htx6PR8OHD9c333yz3bepU6fuduavvvpK0uaz9GvWrNnmfofDoTPPPFPvv/++GhsbNXPmTOXn528zA25nVq1apS+++EINDQ0tqwT2xK7mjj366KNKTU1tefvrbLrDDjus5Xv36quvqqamRpMnT+6Us8gzZsyQ3W7XGWecsc19r732mhobG3XMMce0uv24446TJM2ePbvD8wAAWmtv7e6sTZ9LS0vldDr1ySefKCsrS9OmTdvmMdTkznXAAQcoOztbCxcu1KxZs5SXl6d9991XkloWLgAAzGvrKvAtJ7b/unl3W51++ukKDg5uOXn9xhtvaOzYsdtt3u5KeXm5mpubO3x+dlJSko499li9+uqreu211zR+/PhtTjLsyuLFizVp0iQ9+uijeuWVV7bZULS9CgsLJWmnz3XcuHGtXh88+uijre5/9NFH9c033+jzzz/X3XffrYceekj33nvvHuXaWltrfkhIiF566SXl5+frp59+UlZWlr766itVVVVt94QO0NXYWBQ+7ZhjjtGLL76oOXPmaL/99mvTx/Tp06fVJpKxsbE688wzNXfuXO23337q27dvy4iXtrxg2F4zfPXq1YqIiFBSUlLLbUuWLNF9992nCy64QIsWLdLFF1+spUuXbnOm/txzz9Vjjz2mTz75RF988YWSkpJ0+OGHt+m5SdLHH3+siRMnatq0abryyit19tlnt1yqnZSUpIiICGVlZW3zcatWrZLdblePHj1absvNzVVNTc12R6NsnXfChAkt7/+14ZGamtrq+z1w4EDtv//++vDDD3XGGWeoV69e+vbbb1VTU9Nq5duqVaskSb169WrT825qatL777+vSZMmKS0tbZv7i4qKZFlWqxE7kuR0OiVt3nkeAND52lO7e/fuLUnKyspqdQmxx+PRmjVrWjb93FIrsrKyWi4/3iIrK2ubWhIREaEvv/xSgwYN0nXXXad//vOfOvXUU7epd9TkP/NIba/JbeVwODRq1KiW97/99ltJYrNvAPACvXr1aqm3W9eeoqIiVVZWblMT5s+fr6CgoFa/19sjISFBRx99tGbMmKGzzjpLs2fP1hNPPLFbn2vFihWStNOaufVrh61fYzQ3N2v9+vU7rEUXXnihzjrrLMXGxuqee+5pd7bhw4frvffeU3h4uN577z1deumlWrJkScsYnPbmWrFihWw2205PNsyYMaPVCfOtP68kjRkzpmVj0yOPPFJ5eXl66KGHdOedd7b79cqOtKfmd+/eXd27d5e0eZzMDz/8oH322YeV6DCOlejwaTfddJMiIyN18cUXq6ioaJv7161bpyeffHKnn2NLMdmyG/Spp56qvLw8/fvf/97uY+vq6lrdNmfOHC1YsKDl/U2bNumjjz7SYYcd1jK/1el06vzzz1daWpqefPJJvfbaayoqKtJ11123zdcYMWKERowYoZdeeknvv/++Tj/9dAUFtf1815YduadOnar9999fU6ZMaXmODodDhx12mD766KOWlQLS5hdCb775piZMmNByqb20+bJvSds0JLa25aTElrfx48fvNN9fv99HHXWU3G63nn766VaPmz59umw2m4488sg2Pe/PP/9clZWV2x3lIm0+w21Zlt59991Wt2/ZLX5LIwYA0LnaU7sPPvhghYaG6l//+pc8Hk/LY2bMmKGioqKWq4vGjh2r5ORkPf/88y31RZK++OILrVy5UkcffXSrr5GUlNQyIua+++5TRkaGLrnkkm1GrlCTN2tvTd4dJSUleuihhzRixAia6ADgBY466ihJ2qaR/fjjj0tSq9ra3Nysjz/+WAcddNAeNTrPOeccrVixQjfeeKMcDodOP/303fo8b7/9tkJCQlqdWP6rQw45RCEhIfrXv/7Vqv6//PLLqqqq2ua1wxZHHHGEIiMjVV5erlNPPbXd2fbaay9FRkbKbrfrpZdeUk5Oju67777dyuVyufT+++9r77333un3ffz48a1eH/y1if5XDQ0Ncrlccrlc7X690hbtqfmPPvqoCgoKOuSKPmBPsRIdPq1v37568803ddppp2nw4ME699xzNWzYMDU3N+uXX37Re++9t82MsiVLluiNN96QZVlat26d/vWvfykjI0Njx46VtLlwv/vuu7rssss0c+ZMjR8/Xm63W6tWrdK7776rr776quWxkjRs2DAdfvjhuvrqqxUaGtqyQcbWlz898MADWrRokb777jtFR0drxIgRuuuuu3THHXfolFNOaXmBssW5556rG264QZLaddn41mw2m1566SWNGjVKd999tx5++OGWLN98840mTJigqVOnKigoSC+88IKamppaHlNUVKS7775bL730kk4//fRtZtG2R3Z2tt544w1JUl5enp5++mnFxMS0rMQ79thjNXnyZN1+++3KycnRyJEj9fXXX+ujjz7Stddeq759+7bp68yYMUOhoaE73Ozt/PPP16OPPqopU6Zo4cKFGjp0qBYsWKCXXnpJQ4cO1YknnrjbzxEA0Hbtqd0JCQm64447dOedd+rwww/X8ccfr+zsbD399NMaOXKkLr74YklScHCwHnroIV1wwQU68MADdcYZZ6ioqEhPPvmkMjMzt3vSeovw8HC9+OKLOuSQQ/Tcc89tM7aNmtz2mlxVVdUy43TLmLSnn35acXFxiouLa7V52oEHHqj99ttP/fr1U2FhoV588UXV1tbq008/3WaDtgceeECStHz5cknS66+/rlmzZkmS7rjjjt3+fgAAdmzkyJE677zz9OKLL6qyslIHHnigfvvtN/3nP//RCSecoMmTJ0vafHx97733Kjc3V0cffXRLnZHUsthsyxVPW1YX78jRRx+tbt266b333tORRx6p5OTkdmVes2aN7r77br311lu65ZZbdtrcTUpK0q233qp7771XRxxxhI477jhlZWXp2Wef1bhx43ZY8x0Oh1auXCnLshQZGdmufH81bNgw3XzzzXrwwQd1+umna8SIEW3O9e233+rOO+/UkiVL9Mknn+xRjm+++Ua5ublyOp2aN2+eZsyYoeOOO04hISGS2vZ6ZWfaWvPfeOMNvf/++zrggAMUFRWlb7/9Vu+++64uvvjiNm/qDnQqC/ADq1evti655BIrMzPTCgkJsaKjo63x48dbTz31lNXY2NjyOEktbzabzUpJSbFOOukka+XKla0+X3Nzs/XQQw9ZQ4cOtUJDQ634+HhrzJgx1r333mtVVVW1+nxXXHGF9cYbb1j9+/e3QkNDrdGjR1szZ85seczvv/9uBQUFWVdddVWrr+Fyuaxx48ZZaWlpVkVFRav7CgoKLIfDYQ0YMKDN34O7777b2t6P9L333msFBQVZCxYsaLltwYIF1uGHH25FRUVZERER1uTJk61ffvml5f7Zs2db/fr1s+655x6rqamp1edbv369Jcl69dVXd5mpV69erb7niYmJ1mGHHWbNmTOn1eNqamqs6667zkpLS7OCg4Ot/v37W4888ojl8Xja9NyrqqqssLAw66STTtrp43Jzc60LL7zQ6t27txUSEmKlpqZal1xyiVVSUtKmrwMA6Dhtrd2WZVnPPPOMNWjQICs4ONjq3r27NWXKFKusrGybz/nOO+9Yo0ePtkJDQ62EhATrrLPOsnJzc1s95rzzzrN69eq1zcdecMEFVkxMzDaPpya3vSZvybO9t79+z6+77jqrT58+VmhoqJWUlGSdeeaZ1rp167b7eXf0OTmUAYC2e/XVVy1J1rx587Z7/4EHHmgNHTq01W1Op9O69957rd69e1vBwcFWjx49rFtvvbVVnd5S83b1tvUx8s5MnTrVkmS9+eab29w3c+ZMS5L13nvvbfdj33rrLWvYsGHWk08+uU3d2vKxf83x9NNPt3qNcfnll29zfL6970177t+iV69e1nnnndfqtsbGRmvQoEHWuHHjLJfL1eZcV111lXXAAQdYX3755TZfZ0evQ/5qy/dky1tQUJDVq1cv6+qrr97me7Cr1ys709aa/+uvv1oHHHCAFR8fb4WFhVkjR460nn/++Tb3BYDOZrOsv1y3CqDNbDabrrjiim0ue95TpaWlSk1N1V133aU777yzQz83AABoO2oyAAA7ds899+iHH37Y6QaZmZmZeu2111rmbu/Mddddp5dfflmFhYWKiIjouKAAsIeYiQ54oddee01ut1vnnHOO6SgAAAQ0ajIAAF2jsbFRb7zxhk4++WQa6AC8DjPRAS/y/fffa8WKFfrHP/6hE044QZmZmaYjAQAQkKjJAADs2ogRIxQcHLzTx5x44ok7nYdeXFysb7/9Vv/9739VVlama665pqNjAsAeY5wLsAc6epzLpEmT9Msvv2j8+PF64403lJ6e3iGfFwAAtA81GQCArvHDDz9o8uTJSk5O1p133tlqI2oA8BY00QEAAAAAAAAA2AFmogMAAAAAAAAAsAM00QEAAAAAAAAA2AGa6AAAAAAAAAAA7ABNdAAAAAAAAAAAdoAmOgAAAAAAAAAAO0ATHQAAAAAAAACAHaCJDgAAAAAAAADADtBEBwAAAAAAAABgB2iiAwAAAAAAAACwAzTRAQAAAAAAAADYAZroAAAAAAAAAADsAE10AAAAAAAAAAB2gCY6AAAAAAAAAAA7QBMdAAAAAAAAAIAdoIkOAAAAAAAAAMAO0EQHAAAAAAAAAGAHaKIDAAAAAAAAALADNNEBAAAAAAAAANgBmugAAAAAAAAAAOwATXQAAAAAAAAAAHaAJjoAAAAAAAAAADtAEx0AAAAAAAAAgB2giQ4AAAAAAAAAwA7QRAcAAAAAAAAAYAdoogMAAAAAAAAAsAM00QEAAAAAAAAA2AGa6AAAAAAAAAAA7ABNdAAAAAAAAAAAdoAmOgAAAAAAAAAAO0ATHQAAAAAAAACAHaCJDgAAAAAAAADADtBEBwAAAAAAAABgB2iiAwAAAAAAAACwAzTRAQAAAAAAAADYAZroAAAAAAAAAADsAE10AAAAAAAAAAB2gCY6AAAAAAAAAAA7EGQ6AIA952pwydngluWy5HFbstweeZyWPG6PLLel3LRQBdmkILtNwTabgmy2ze/bbIp02BXh4HwaAABdzd3sVlOVU64Gtyy3JcvzRx33WMpND5XDtnnFi+OP2h0dZFd8kEPBdpvp6AAABKTmWqeaa1yy/jjW3nz8vbl2b0prXbuD7TbFOOyKpXYDfoEmOuDFnHUu1Rc3bn4r+fPPhpKmVrc561w7/TwXP9Nvp/dHO+xKCw1SakiQ0kKDlfqXv6eFBiktJEhRQY6OfHoAAPid+uJGVW+qU82mOtUWNKipslnNVU41VW9+a65q3vz3Kqfcje4dfp6d1e5wu01xQQ7FBTkUH2zf6u8OpYcGqXdYiDLDg5UZFqyU0ODOeJoAAPgFj8uj6o11qs1vUFNFsxormtRY2azGiuY/3t/y9yY1VjrlcXp2+Ll2Vrsj7DbFBjkUG7S5bm/5e3JIkHqFBatnWLB6/fHWPSRINhtNd8Db0EQHDGuqalbZiiqVLKtURVa16gob/miUN8pZv+OD645U4/Yoq75ZWfXNO31clMP+R3M9SOmhwRoRFaqxMeHaKzpc8cE02AEA/s+yLNVsrFNVTp2qN9apJrdONRvrVZ1bp9rcerkaOr92N3gsNTS7VNC885Po0uaGe6+wYPUOD1HmH38OiQzV6OgwpdFgBwAEiOYapyrX1agyu1ZV6//4M7tWNbl18jitTv/69R5L9c0uFez8kFuSFGq3qUfo5oZ6ZniwBkeEakRUmEZGhyk5hDYeYAo/fUAX2rphXra8UqXLK1Wzqd50rDardXu0pqFZaxo2V/43i/68r094sMZEh2tsTLjGRIfRWAcA+IWa3DqVLqtUybJKlS6tVNmKSjXX7Lp57S0aPJZW1Tdr1XZOlCcHOzQqOkyjo8M1OjpMo6LC1D8iRHZWvwEAfJRlWapYU6OiBWUqX1mtyuwaVa2vVUNpk+lobdbksbS2oVlrG5qlitb3dQ8J0oiozU31zW+hGhoZxrgYoAvQRAc6ia83zNsru8Gp7Aan3iuubrmNxjoAwJc0VjSr8PcylS6tUOmySpUur1JTZRuWjPmoYqdbX5fX6evyupbbohx2jYgK1fjYCB2UEKmJcZGKZO8UAICXcjd7VLqsUoW/l6no9zIVLSxXc5XTdKxOU9Ts0jflLn2zVe0Ot9u0T0y4DoiP1AFxEdovNoJ9z4BOYLMsq/OvWwECgLvZo4LfSrXx+0LlzS5W9Ya6XX9QF9nVTPSu1C88RId3i9JxidGaFB+hEDvFHQBghsfpUdGCcuXNLlbe7GKVraySteNRp13KW2p3sM2mcTFhOig+UgfFR2m/2HCFcWAOADCkudap4oXlKvy9XEXzy1SyrHKne4x0JW+q3WOiw3TgH031CXERimF/M2CP0UQH9kBTZbM2/li0uXE+q3iXG3ya4i3F/K9iHHYd3i1KxyZG6+jEKCUEc3EMAKBzVWbXKG9WsfJml6hwXmmX7T/SXt5au8PsNu0XG6GD4iN1fFK0hkeFmY4EAPBz1RvrlPNNvjZ8U6CSpZWy3N7ZxvLW2u2wSeNjI3R8UrSOT4xR34gQ05EAn0QTHWinqpxabfy+UBu/L1TRwnKvLeBb89ZivrUthf24xGgdlxSt/hGhpiMBAPyA5bFUOL9M2Z/nadNPRarLbzAdqU18oXZLUv/wEJ2UHKOTk2M0LibcdBwAgJ8oz6pSztcFyvmmQBWrq3f9AV7AV2r3kMjQluPufWPCZWMvFKBNaKIDu2B5LBUtLG9pnFetrzUdqd18pZhvbWBESEth3z82gk3OAADtUrK0Qus+zdP6L/NUX9RoOk67+WLt7hkWrJOSonVycgy1GwDQLpZlqXhRhTZ8W6AN3xZ41XjUtvLF2t09JEjHJEbptORYHZwQSe0GdoImOrADpcsrtertHG34tkCNFb69qZgvFvOtJQY7dGJSjC7PiNfoaFa5AQC2r2JttbI/y1P253k+efC9NV+v3SkhQTolOUYXpcVpFLUbALADJUsqtObDTdrwbYHqi33vpPfWfL12Z4QG6ZyUOJ2XGqeBkVwZDvwVTXRgK64mt9Z/nqeVb61XyZJK03E6jK8X863tExOuqRkJOq17jELZlBQAAl5DeZNWv79R6z7J9ZnLvdvCn2r32OgwXZIerzO6xyqajc0AIOA5611a92muVr2do7IVVabjdBh/qt37xoTrvNQ4nd49VnHB1G5AookOSJKqN9Vp1ds5Wv3+RjVV+vaq8+3xp2K+RWKwQxekxunyjAT1DmdjFAAINCVLK7TijfVa/0We3M0e03E6nD/W7iiHXad1j9ElafHaJzbCdBwAQBcrz6rWqnfWa+3HuXLWukzH6XD+WLvD7DYdlxitS9PjdXBClOk4gFE00RGwLI+lTT8WaeVb65U3q1iW/x1/t/DHYr6FXdLh3aI0NSNBR3WLYoYbAPgxd7NH67/K04o31qtkcYXpOJ3Kn2u3JA2PCtUlafE6PzWO1ekA4MfczW5lf5GvVW/nqHhhuek4ncrfa/eIqFBd26ObzkyJ5apwBCSa6Ag4jRVNynpvg1a9s0G1efWm43QJfy/mW2SGBeuy9HhdlBavxJAg03EAAB2krqhBq97JUda7G9RQ2mQ6TpcIlNodF2TX5ekJurZnNyVTuwHAb1RvqtPKN9drzf82+eXV3tsTKLW7e0iQLk+P19SMBCVRuxFAaKIjYJQsqdDy17OV81W+X172vTOBUsy3CLXb9LfkGF2VkaC9uVwcAHxWxdpqLXputdZ/lS/LFVgvWQOtdofZbbowNU439kpUJmPaAMBnVW+o1cJnV2vdp7my3NRufxZmt+mslFhd16ObhkaFmY4DdDqa6PB75aur9fv0ldo4s9B0FGMCrZhv7djEaP2zb7KGUdQBwGdUrqvRwmeytP7LPL8et7YzgVq7g2zSqcmxuiUzUcOp3QDgMwK5eb5FoNZuSTq6W5Tu7ZOsMTHhpqMAnYbrLuC3avLqteBfq7Tuk00BewAO6ZPSGn1WWqNzUuN0X58k9QxjdRsAeKvK7Botena1sj/PpXYHKJclvVlUpTeLqnRUtyjd2TtJ+3JVGQB4LZrnkKTPymr1WVmtjk2M1j29k7QXzXT4IZro8DuNFU1a9NxqrXo7J+DGtmD7PJL+U1Cpt4uqdHl6vG7PTGJmOgB4kaqcWi18NkvZn+VxAI4Wn5fV6vOyWp2QFK1/9u2uwZGhpiMBAP5A8xzb80lpjT4prdGJSdF6oE+yhnBVGfwI41zgN5x1Li19da2WvbpOzjqX6TheJZAvK9ueaIddN/Tsput7dlNUkMN0HAAIWDW5dVr4dJbWfsIB+F9Ru1tz2KRzU+J0b59k9QgLNh0HAAJW9cY6LXwmi+b5dlC7W3PYpLNT4nRv7yT1Yr8T+AGa6PB57maPVr29XoteWKPGsibTcbwSxXz7koMduqN3kqakxyvEbjcdBwAChrPOpUXPZ2n5f7K5amwHqN3bF2636fqe3XRLr0ROhANAF3I1uLToudVa+uo6eZzU7u2hdm9fiM2m63p20529kxTp4LgbvosmOnyW5bG07tNcLfjXKtXk1puO49Uo5jvXOyxY9/dN1pndY2Wz2UzHAQC/ZVmW1nywUfOfWKmGEk587wy1e+dSQoJ0X58kXZQWLzu1GwA61fqv8vXrQ8tUl99gOopXo3bvXEZokB7pl6LTU2JNRwF2C010+KSC30o19x9LVZ5VbTqKT6CYt83IqDA9OSBFB8ZHmo4CAH6nZGmFfrlviUqXVpqO4hOo3W0zOjpM/x6UpjFsYAYAHa4qp1ZzHliqvFnFpqP4BGp320yKi9BTA1M1jHnp8DHsrAef4qx3ad6jK7TyrfUSp3/QwRbXNmryghxdkZGgB/t151IzAOgATVXNmj99pbLezZHF1d/oYAtrGrXP/GxdndFN9/dNpnYDQAdwNbi06PnVWvoKo1vQ8X6orNfo39bpiowE3dsnWbGMZ4OP4FUmfEbBr6X63/EztfJNGujoPJakp3PLNeLXtfqxos50HADwaWs+3Kj/HvmdVr1NAx2dx21J0zeVaejctfqitMZ0HADwaTlf5+u/R3+vxS+soYGOTuOypCc3lWvgnLV6o6DSdBygTViJDq/H6nOYkN3gZFU6AOym+pJGzbpjkTb9WGQ6CgLIhkanjlq8Uaclx+jJAanqHsqhDgC0VfWmOs25b4lyf2Z0C7pOUbNL56zI03+Lq/XCoDRqN7waXSF4NVafwyRWpQNA+63/Ml8fHDuTBjqMeae4WoPnrtXL+RWmowCAT1j1bo4+PH4mDXQY81FpjYb9ulbvFVWZjgLsEE10eCVnvUu/3LdEn58/WzWb6k3HQYDbsir9qqwC1bm5pBEAtqep2qkfbvhd3187T02VzabjIMBVuNy6eGW+jly0QcXNLtNxAMArNZQ26pvLf9XsuxbLWe82HQcBrtTp1qnLcnX60k0qc1K74X1oosPrsPoc3ohV6QCwY3mzi/XBsd9r3ae5pqMArXxZVqsRv67T12W1pqMAgFfJ+bZAHxw7UxtnFpqOArTyTnG1hs1dp09K2OcE3oUmOrwGq8/hC1iVDgB/cjW49Mt9i/XlxXNUX9RoOg6wXUXNLh2xaINuWFMop4cVGgACm6vRrVl3LdJ3V/6mxgquHIN3Kmx26bglG3XhijzVc9wNL0ETHV6hZGkFq8/hM7ZelT6vusF0HAAwojyrSv874QetfDOH2g2vZ0l6bGOZ9p+frbX1TabjAIARFWuq9dHfflTWuxtMRwHa5NWCSu0zL1urqd3wAjTRYdzajzfps7NnsfocPie7wakDfl+vNwoqTUcBgC617tNcfXL6z6rewHgr+Jb5NY0a/Vu2/kPtBhBgVr2do4/+9pMq1zAiA75lWV2Txv6WzaajMI4mOoyxPJZ+e2S5frxpgdxNXJ4D39TosXTOijzdtKZQHoulmAD8m8fl0dxpS/XDDb/L1cAGZPBNtW6Pzl+Rp3OX56qRS8QB+DlXo1szr5+v2fcslruR2g3fVOP26NRlubomq4DRbDCGJjqMaK5x6uvL5mrpy2tNRwE6xCMby3Ts4o2qdvHCFIB/aihr0hcX/KLl/8k2HQXoEK8XVumABTnKb3KajgIAnaKuqEGfnT1L2Z/nmY4CdIh/5ZbrgN/XK7eR2o2uRxMdXa4qp1Yfn/aTcn8qNh0F6FCfl9Vqn3nZWsO8NgB+pnhxuT486QcVziszHQXoUPOqGzRuXjZ7nADwO6XLK/XxqT+pdFml6ShAh5pb3aDRv63Tt+W1pqMgwNBER5fKnVWsj0/9SVXZ/LKDf1pV36y952Xr6zL+jwPwD6veydFnZ89WfVGj6ShAp8hvcumA39frrUJmrQLwD+u/ytdnZ8+idsNvlTrdOnLRBv07r9x0FAQQmujoMktfXauvp8xVczWX3cC/Vbo8OmrxBk3fWGo6CgDsNo/b0ux7Fmv23YvlcTI3Gv6t0WPpzOW5um1tkSz2OAHgwxY+l6Xvr53H3iXwey5LunRVgW6hdqOL0ERHp3M3u/XTrQv020PLZbn5xYbA4Lak69cU6YIVeWry0HwC4FtcjW59d/VvWvV2jukoQJeatqFUJy7ZpFr2OAHgY1xNbv1ww+9a8OQqicNuBJCHNpTq9GW5HHej09FER6eqL2nUZ+fM1pr/bTIdBTDitYJKTV6Qo0I2LQPgI5qqmvXlRb9o43eFpqMARnxUWqMJv+eoqMllOgoAtElDaaM+P3e21n2aazoKYMS7xdU6eMEGlTmp3eg8NNHRacpWVumjU35UyeIK01EAo+ZUbd60bFENm5YB8G51RQ369OxZKvqd+ZIIbItrGzXh9/Xa0NBsOgoA7FTFmmp9dOpPHHcj4M2uqte+89ZrbX2T6SjwUzTR0SmKF5fr8/PYhAzYIrfJpckLcvRbVb3pKACwXZXZNfrkjJ9VuabGdBTAK6xtaNaE39drVR0H4wC8U9mqKn1+7mzV5bNYB5A21+795q/XvGp+JtDxaKKjwxX+XqYvL5zDBqLAX1S6PDpk4QbNqqwzHQUAWilaWK5Pz/iZg3DgL3KbXJr4+3ot4GAcgJcpXVapL86brcYKrpgBtlbqdOuQBTmawwI2dDCa6OhQ+XNL9NUlc+SsYw4VsD01bo+OWLRR35fXmo4CAJKkjT8U6ssLf1FTFSe/ge0pdbo1eUGOfq7gJDgA71CypEJfULuBHap2e3TYwg3UbnQomujoMJt+KtLXU+bKVe82HQXwanVuj45evFFfljEyAYBZG78v1HdX/SZXA7Ub2Jlqt0eHL9qgz0up3QDMKlpQri8u/IUrv4FdqHV7dMSiDSxgQ4ehiY4OseH7An17xW9yN3lMRwF8QqPH0vGLN+njkmrTUQAEqNxZxfr+2nnyOC3TUQCf0OCxdMKSTXq/mNoNwIyCeaX66uJf5Kzlym+gLeo9lo5ZvFFfl9FIx56jiY49tumnIn1/zXx5nDTQgfZotiz9bWmuvmBVG4AuVvBrqb698je5m6ndQHs4LUtnLsvlajIAXS5/bom+vnSunFz5DbRLg8fScUs26jOOu7GHaKJjj+TPKdF3V/1GAx3YTc2WpZOWbuISMwBdpmhBmb6+fK7cjRyEA7uj2bJ00pJNzFkF0GVyfy7W15f9yvg1YDc1eTbX7k9ppGMP0ETHbiucX6Zvpv7KCBdgDzV6LB27eKNmVXIwDqBzlSyt0FeXsn8JsKca/rg8/PfqBtNRAPi53FnF+vaKXzn5DeyhZsvSqUs3aXZlveko8FE00bFbiheXb95ElDPhQIeo91g6atFG/VpFQQfQOcpWVenLi+cwRxXoIFs2G11R22g6CgA/VbaySt9fM4/xa0AHafhjAdsyajd2A010tFvpikp9dclcOes4CAc6Us0fu4cvrGFVG4COVbG2Wl9e8Iuaq5ymowB+pczp1qGLNii7odl0FAB+pja/Xl9fOofjbqCDVbjcOmLRBm1spHajfWiio13qihr0zZS5aq7mIBzoDJUuj45etFH5TfyMAegY9SWN+uqSuWqs4EAB6Az5TS4dsiCH2g2gwzRVO/XVlLmqL2kyHQXwS3lNLh22cIPKnJykQtvRREebuZrc+vaK3yjkQCcraHbphCWb1Ojmsk0Ae8bV6NY3U39VXQFXuACdaX2jU4cv3KAaF6MOAewZd7NH3131myrXsAEi0Jmy6pt11KKNquO4G21EEx1tNuv2RSpdVmk6BhAQ5lU36OJV+aZjAPBhlmXpx5sXqHRppekoQEBYVteks5bnyWNZpqMA8GE/375QBb+Wmo4BBITfqht08pJNcnqo3dg1muhok8X/XqN1n+aajgEElBmFVXp4Ay+gAeye359YqZyvOBkHdKVPSmt067oi0zEA+Kj501do3SccdwNd6avyWl29usB0DPgAmujYpY0/FOr36StMxwAC0q1ri/R5KZdyAmifNR9u1OIX1piOAQSkhzeU6f8KKk3HAOBjVr2TQ+0GDHk+r0L/zis3HQNejiY6dqpyXY1+uOF3WYyIAozwSDpjWa5W1bEXAYC2Kfy9TLPuXGw6BhDQLl2VrzlV9aZjAPARm34s0i/3LTEdAwhoV2YV6pdKajd2jCY6dqipqlnfTP1Vzlp2KwZMqnZ7dNzijap0slkZgJ2r3lin7678TR4nZ78Bk5o8lk5cskkbG5tNRwHg5ao31mnm3+fLcjOTGTCp2bJ08tJNym9ymo4CL0UTHdvlcVv6/rr5qt5QZzoKAElrGpp12rJNcrNZGYAdcNa79M3lc9VYQdMO8AZFzS4dt3iT6tyc1AKwfe5mt76/dh4L1wAvUdjs0olLNqnJQ+3GtmiiY7t+e2iZ8n8pMR0DwFa+Lq/TDWsKTccA4KXm3LdEletqTccAsJXFtY26aEWe6RgAvNSvDy5T2Yoq0zEAbOW36gZdtoqNRrEtmujYxur3N2j5/2WbjgFgO57YVK5X8ytMxwDgZdZ8tElrPtxkOgaA7XinuFovU7sB/MX6L/O08s0c0zEAbMdrBZV6elOZ6RjwMjTR0UrRgnLNvocNTQBvdtmqAjYrA9Cian2t5tzLRqKAN7s6q4BNwgG0qN5Yp5/vWGQ6BoCd+PuaIi2objAdA16EJjpaNNc4NfP6eWxGBni5ZsvSqUs3qcrFRqNAoHM3u/X9dfPkrOf3AeDN6j2WTl+Wy4xVAHI3ezTzOuagA96u2dpcu2s57sYfaKKjxdxpy1RX2Gg6BoA2yG1y6frVzEcHAt2vDy5X+apq0zEAtMHi2kbdsKbIdAwAhv320DKVLmcOOuAL1jQ060qOu/EHmuiQJG36qUhrPthoOgaAdniloFJfltWYjgHAkJyv87XyzfWmYwBoh6dzy/VRCSe+gEC1/qt8rZhB7QZ8yX8KKvV2ISe+QBMd2jzGZdadi0zHALAbLlmZz1gXIADV5NUzSxXwUReuyFduo9N0DABdrCa3TrPuWGg6BoDdMDWrgNoNmujYPMalvogxLoAvYqwLEHgsy9KPNy9QczUv5AFfVO5y6+zlufJYlukoALqIZVn68ZaFaq5hDjrgiypcbp2/Ik8WtTug0UQPcIxxAXwfY12AwLLqnRwVzS8zHQPAHvixsl7P5JabjgGgi2S9u4HaDfi47yrq9OQmancgo4kewBjjAvgPxroAgaGuqEHzHl1hOgaADnDrumLlNDSbjgGgk9WXNGreY9RuwB/cvq5I66ndAYsmegBjjAvgPxjrAgSGOfcvkbOWS8EBf1Dn9ujSVfmmYwDoZHMeWMoINsBP1HssTc0qMB0DhtBED1CMcQH8D2NdAP+2/qt8bfiWk2WAP/mmvE6v5leYjgGgk2z8vlA5X3GyDPAnX5bV6p2iKtMxYABN9ADEGBfAfzHWBfBPTdVOzX1giekYADrBDWuKVNLMFSaAv2mudeqX+xabjgGgE1y7upDj7gBEEz0AMcYF8F+MdQH807xHlqu+pMl0DACdoNzl1g1rqN2Av/n9iZWqK+S4G/BHhc0u3bK2yHQMdDGa6AEm92fGuAD+jrEugH8p+K1UWf/dYDoGgE70f4VVmlleZzoGgA5SvKhcK99cbzoGgE70Ql6F5lbVm46BLkQTPYB4nB79cv9S0zEAdIGrsgrl9FimYwDYQx6nR7PvXizx4wz4vcuz8uWidgM+z+P0aNZdi2V5TCcB0JksSZeuyue4O4DQRA8gq97boJqNrHABAsHahma9xEZlgM9bMWO9qtbXmo4BoAtk1Tfrhbxy0zEA7KGlr61Txepq0zEAdIGltU16OrfMdAx0EZroAcJZ79Ki57JMxwDQhe5fX6J6N0tgAF/VVNmshdRuIKDcu75E1WxUBvispspmLXlxtekYALrQA+tLVemkdgcCmugBYvn/rVMDG5IBAaWg2aUnNnFWHPBVC55epeYqp+kYALpQidOtB3NKTccAsJsWv7hGzTUu0zEAdKFyl1vTNpSYjoEuQBM9ADRWNGvJS2tNxwBgwMMbSlXu5IU84Guq1tdq5ds5pmMAMOCJTWXKbeQEGuBr6ooatGJGtukYAAz416ZybaJ2+z2a6AFg8Yur5ayliQYEoiqXR9NY0Qb4nPnTV8hysUkREIgaPJZuX1dkOgaAdlrwdJbcTYxSBAJRo8fSHdRuv0cT3c/VFjRo5ZvrTccAYNDTueWsaAN8SMnSCuV8XWA6BgCD3iis0qKaBtMxALRRZXaN1nyw0XQMAAa9UVilxTWNpmOgE9FE93MLn17F2XAgwDV6LN2zvth0DABtNO+xFaYjADDMI+mGNaxoA3zF70+ukuXmCjIgkHkk3byW2u3PaKL7scp1NVrz4SbTMQB4gdcKKrWyjs2FAW+XO6tYBXMZwQRA+q6iTl+X1ZqOAWAXNl9Blm86BgAv8FV5rb4tp3b7K5rofmz+9BWcDQcgSXJbYr4q4AMWPLXKdAQAXuQfOSWmIwDYhfnTV0ocdgP4wz3Z1G5/RRPdTxUvKteGbwtNxwDgRf5XUqNfq+pNxwCwAwXzSlWyuMJ0DABe5KfKev1SSe0GvFX+nBLl/0LDDMCfZlfVa1ZlnekY6AQ00f0U81QBbM8tzGgDvNaSl9aajgDAC03bQIMO8Fbzn1hpOgIALzQth/GM/ogmuh/Km12swnllpmMA8EI/VNbrG+arAl6nPKtauT9ykgvAtj4rrdXS2kbTMQD8RdGCcq4gA7Bdn5fVakkNtdvf0ET3Q8v+L9t0BABe7MlNnGQDvM2Sl9eYjgDAS1mSHmRFG+B1lv/fOtMRAHixBzdQu/0NTXQ/U5Nbp7yfWckGYMe+KKtVTkOz6RgA/lCbX6/sz/NMxwDgxd4prlI2tRvwGrUFDcr5tsB0DABe7F1qt9+hie5nVr6dI8tjOgUAb+aR9Hwel54C3mLZa+tkuSzTMQB4MbclPcKKNsBrrJiRTe0GsFPUbv9DE92PuJvdWvP+RtMxAPiAV/Ir1OThjBtgWlNls7L+u8F0DAA+4NWCShU1uUzHAAKeq8GlrPeo3QB2jdrtX2ii+5HsL/LVWMGlIgB2rcTp1ntF1aZjAAFvxYz1ctW7TccA4AOaPJZeLuBKMsC0NR9tUnOV03QMAD6gyWPppXxqt7+gie5HVr653nQEAD7kmdxy0xGAgOZxW1r1NrUbQNu9lFchy2KEBGCKZVla8Xq26RgAfMhL+dRuf0ET3U+ULq9UyWLObgFou7nVDVpY02A6BhCwcn8sUn1Jk+kYAHzI+kanvi6vMx0DCFh5s0pUua7WdAwAPiSH2u03aKL7iZVvsZINQPs9y2p0wJis95mnCqD9XsyjdgOmLH99nekIAHzQC9Ruv0AT3Q80VTuV/Vme6RgAfNCbhVWqcjGPGehqDaWN2vRjkekYAHzQx6U1KmxiHjPQ1Sqza5T7c7HpGAB80CelNSqgdvs8muh+YM3/NsrVQBMMQPvVeyy9ll9pOgYQcNZ8tEmWi9mIANrPZUmvFlSajgEEnNXvb5Qo3QB2g8uSXuG42+fRRPdxlmVpFaNcAOyB57i0DOhyq9/faDoC4DtKi6RpN0snjpeOGiNdfKKUtezP+3/+Rrr5ks33HzJMWrvKXNYuwiZlQNeyPJbWfZprOgYAH/ZSfoU81G6fRhPdx+XPKVFVDhsUANh9WfXN+q6cDZKArlK0oFxV2fzMAW1SUyVdc44UFCxNe156+SPpshuk6Jg/H9PYIA3bS7rkOnM5u1h2g1PfskkZ0GUKfi1VfVGj6RgAfFhOo1PfULt9WpDpANgzq97OMR0BgB94LrdCBydEmY4BBITVbCgKtN3br0hJKdKND/x5W2pG68ccetzmPwsDa4+g1woqdWg3ajfQFdZ+vMl0BAB+YEZhpQ6ndvssVqL7MGe9i03JAHSIz8pqVO/2mI4B+D1nnUvrvwisRh+wR+bMlAYMle67XjrlAGnKKdJn/zWdyit8UlqjJg+1G+hsrka3cr4uMB0DgB/4uLRGzdRun0UT3YflzS6Wu4kfPgB7rtFj6WtGugCdbuP3hXLWsxk40GYFudIn70jpPaVpL0jHniY9M036+iPTyYyrcXv0VRm1G+hsm34olLPOZToGAD9Q5fLoa0a6+Cya6D5s4/eFpiMA8CMfl9SYjgD4vQ3fsZINaBfLI/UfLF107eY/j/mbdNTJ0ifvmk7mFf5bXG06AuD3sr/INx0BgB95t6jKdATsJproPsryWIxyAdChPiutYbdwoBO5mz3K/bnYdAzAtyQkSb36tr6tZx+pmBNS0uaRLk4PtRvoLK4Gl3J/4rgbQMdhpIvvoonuo4oXVaixvNl0DAB+pNjp1q/VDaZjAH4rf24Jl4MD7TV0tLQpp/VtuRuk7qlG4nibSpdH3zKODeg0m34skquBMWwAOg4jXXwXTXQftXEmq28AdDxGugCdZ+N3jGED2u3kc6SVS6Q3X5TyNkrffSZ9/l/p+DP+fEx1lbR2lbRh3eb3N63f/H55qZnMXYyRLkDnWf8lo1wAdDxGuvgmmug+innoADrDx6U00YHOYFmWNn7PCXCg3QYNl+59Qvr+C+niE6QZz0uX3ywdfMyfj5kzU7rsFOn2qZvf/8eNm9//5B0TibvcR6U1cjHSBehwria3NjHKBUAnYKSLbwoyHQDtV72hVpXruGwTQMdbUdekdfXN6hsRYjoK4FdKllSovqTJdAzAN+07afPbjhx+wua3AFXmdGtmRZ0O7RZlOgrgV4p+L5OrnlEuADpelcujnyrrdUgCtduXsBLdB21gFTqATvRxKZeFAx2NUS4AOtMXZSywATpa/pzAGAkFwIxv2NPE59BE90GbZnJJGYDO80kpxRzoaBu+Y5QLgM7zXQW1G+ho+XNLTEcA4Me+YXNRn0MT3cc0VTWrcEGZ6RgA/NjPlXWqdHLpKtBRqjfVMYYNQKdaWtukkmaX6RiA32iqdqpseaXpGAD82KKaRpVSu30KTXQfs+mnIlkuNg4C0HlclvR5GRuMAh2l8DcuBwfQuSxJMytY0QZ0lILfSmWx5x+ATmRJ+o7a7VNoovuYjcxDB9AFPi6hiQ50lMLfy01HABAAvudAHOgwBXMY5QKg8zEX3bfQRPchlsdS3qxi0zEABIAvy2tlWVz1AnSEot8Zwwag833HbFWgwzAPHUBX+Jba7VNoovuQqpxaNdcwLwlA56tyebS6vtl0DMDn1Zc0qnoDL44BdL61Dc3a1Og0HQPwefXFjexlAqBLbGh0ak19k+kYaKMg0wHQdqVsbAKgC/1e06CBkaGmYwA+jVXoALrSd+W1Oj8t3nQMwKfl/+pfq9BnVnyhHyq/VJlr81XtaSE9dWy3UzU8aowkqbi5QO+VvKY1DSvlspwaFjlaZyRfqtigOIOpgcDxfXmd+kdw3O0LWInuQ0qXVZqOACCAzK9uNB0B8HmF82iiA+g6zEUH9lz+HP/aEDw+uJtOTjpHd/Z6THf0elSDIobr6bxpymvaqCZPo6bn3iPJpht63Kdbek6Ty3Lpqbx/yMPOqkCX+K26wXQEtBFNdB9SurzKdAQAAeT3Goo5sKcKWYkOoAv9yoE4sMcKfvWvJvqoqL01ImqsuoekKSUkXSclna1Qe5iyG7K0tmGlSp0lujDlamWEZiojNFMXplyjDY1rtap+qenoQECYx3G3z6CJ7iMsj6XyFZWmYwAIIAtrGtlcFNgDzTVOVayuNh0DQABZU9+sWpfbdAzAZzVWNKs2r950jE7jsdz6rfpnNVuN6hs+SE7LKZukIFtwy2OCbSGyyaY1DSvMBQUCyIq6JtW7ufLDFzAT3UdU5dTKWc8LYgBdp8a9eXNR5qIDu6doQbm4EhpAV7IkLapt1IS4SNNRAJ9UnuWfV3/nNuVo2oZb5LSaFWoP09S0W5QW2kPRjhiF2sP0ful/dGLiOZIsvV/yf/LIoypXhenYQEBwW5sXsI2PizAdBbvASnQfwaaiAExgpAuw+6jdAExYUMOeJsDuKvfTK8hSQtJ1V+Z03dbrYU2KO1KvFP5L+U2bFB0Uq8vSbtTi2nm6cs3pumrNmar31KlnaB/ZaBcBXWY+49h8AivRfQSbigIwYX51o85MMZ0C8E0Va2tMRwAQgBbSRAd2W0WWfzbRg2zB6h6SKknKDOunnMY1+rbiE52bMlVDI0drWp8XVOOqlsNmV4QjStevPV9JId0NpwYCx3wWr/kEmug+gk1FAZjASnRg91Wu8c8DcQDebQG1G9ht5X7aRP8rS5ZclrPVbdFBMZKklXVLVOOu0qiovU1EAwLSPFai+wSa6D6ATUUBmLJlc1GbzWY6CuBTPE6PqnJqTccAEIBW1DWpyeNRqJ1RDEB7WB7LL68ie7/kdQ2P3EsJwYlq9DTo1+qflVW/TNdm3C1JmlX1nVJDMhTtiNG6hiy9XfyyDok/Vikh6YaTA4FjdX2zql1uxQQ5TEfBTtBE9wFsKgrAFDYXBXZP1YZaeZyW6RgAApDLkpbWNmlsTLjpKIBPqcqplbvR/467a9yVerngCVW5KxRuj1RGaC9dm3G3hkaOkiQVNufpg5LXVeeuVWJwso7udooOjT/ObGggwFiSltU2aX82F/VqNNF9ABuTATDp95oGmuhAO1X64Uo2AL5jYU0DTXSgnSr8dFPR81Ou2un9pySdq1OSzu2iNAB2ZFU9TXRvxzV+PoBNRQGYNL+aDcqA9qpYTRMdgDlZ9c2mIwA+J1DmoQPwTln1TaYjYBdoovuA8lUUcwDmLKqliQ60V8VaajcAc9Y30EQH2ovjbgAmraqjdns7mug+oLaAXXoBmLOp0Wk6AuBz/HFjMgC+Yz21G2i3cj8d5wLAN6xmJbrXo4nuAxpKWAUKwJyCZpfpCIBP8bg8qt5YZzoGgADGSnSgfSyPpbpCFq8BMGd9o1OWZZmOgZ2gie7lmmudcjX43w7hAHxHndujGhe/h4C2qi9pkuXiBTAAcypdHlU6qd1AWzWUNslyU7sBmNPksZTXxAI2b0YT3cvVF7MKHYB5+RRzoM3qi1nJBsC89Y2sRgfaiuNuAN4gmyvJvBpNdC9HMQfgDRjpArQdtRuAN1jfwFx0oK2o3QC8AXuaeDea6F6unnnoALxAfhPFHGgrDsQBeANWswFtx3E3AG9QyHG3V6OJ7uUaitmdF4B5BYxzAdqMJjoAb8DmokDbUbsBeIMS9jPxajTRvVwdxRyAF8hnnAvQZhyIA/AGjGID2o7aDcAblFC7vRpNdC/XwGVlALwAK9GBtuNAHIA3KGU1G9Bm1G4A3qCY2u3VaKJ7OWazAfAGBcxmA9qMA3EA3qCMA3GgzTjuBuANWInu3WiiezkOxAF4A8a5AG1H7QbgDUqp3UCbUbsBeANmons3muhejnEuALwB41yAtrEsS01VXLkBwLxyFwfiQFt43JYay5tMxwAAVqJ7OZroXqy51ilnPS9+AZhX4/aoloNxYJfcjfycAPAOLkuqc3tMxwC8nrPWKYsfFQBeoMFjcdztxWiie7GGEs6GA/AeBZwVB3bJ1chROADvUc2BOLBL7mZqNwDvwZVk3osmuhdz1tOwAuA9alnNBuySu4kXvQC8R7WL2g3sisfJzwkA79HksUxHwA7QRPdilpsfHADew8WvJGCXXIxzAeBFqjkBDuwSTXQA3qSZJrrXCjIdADvm8aOVIzMrvtAPlV+qzFUsSUoL6alju52q4VFjJEnFzQV6r+Q1rWlYKZfl1LDI0Toj+VLFBsUZTA384eO3pU/ekYryN7/fq590zmXS3hM3v5+/UXrhUWnZQsnZLI2dIF11qxSfaC5zJ3BSzIFdcjf5T+0G4PsaaaIDu+SmiQ7AizRbHHd7K1aiezGPHy37jA/uppOTztGdvR7THb0e1aCI4Xo6b5rymjaqydOo6bn3SLLphh736Zae0+SyXHoq7x/ysMMLvEFSinTxddKz70rPviON3lu66yopZ63UUC/dfKlks0mPvCw98brkckp3XCl5/Ov/r4tiDuwS41wAeBMqN7BrHic/KQC8ByvRvRcr0b2YP41zGRW1d6v3T0o6Wz9UfqnshixVuspU6izRXb2mK9wRIUm6MOUaXbP2bK2qX6ohkSNNRAb+tN+k1u9feM3mlekrF0ulRZtXqD//XykyavP9N/1DOnF/aeGv0pj9ujxuZ6GJDuwa41wAeBMqN7BrjHMB4E1oonsvVqJ7MX9aib41j+XWb9U/q9lqVN/wQXJaTtkkBdmCWx4TbAuRTTataVhhLiiwPW63NPNzqbFBGjJKcjol2aTgkD8fExIq2ezSsgWmUnYKP/2VBHQoVqID8CaUbmDXGOcCwJswzsV7sRLdi/nTTHRJym3K0bQNt8hpNSvUHqapabcoLbSHoh0xCrWH6f3S/+jExHMkWXq/5P/kkUdVrgrTsYHNsldLV58lNTdL4RHSPU9KvfpKsfFSWLj00uObV6hblvTSE5LHLZWXmk7doZwUc2CXWIkOAIBvYSU6AG/CSnTvxUp0dJmUkHTdlTldt/V6WJPijtQrhf9SftMmRQfF6rK0G7W4dp6uXHO6rlpzpuo9deoZ2kc2/ovCW/ToLb3wvvT0m9Kxp0oP3y5tWCfFJUh3PSbN+UE6dm/p+P2kumqp/5DNc9L9CKUcaAN+UNBBbl/YrGHBwbt+ILATnP8Gds3dTBMdey7vrHTTEeAnWInuvViJ7sXsQf7VgAuyBat7SKokKTOsn3Ia1+jbik90bspUDY0crWl9XlCNq1oOm10Rjihdv/Z8JYV0N5wa+ENwsJTec/PfBwyVspZLH7whXXe3NHa89PqXUlWF5HBIUTHS3w6UJh1hNnMHC/azkwJAZ7AHcfIXHaP3Sxt17UtS4Smp+uzgOM3xOE1Hgg+yOLMH7BIr0bGn6kbH6LGJkZKb/0vYcxx1ey+O9LyYzeHfPzqWLLms1geE0UExinBEaWXdEtW4q7bZkBTwGpZHcja3vi02fnMDfeGvUmW5tP9kM9k6iZ+d1wM6hT2YHxR0rJT/Fuiiy1fqkQ8qdYQVzIt3tAstdADoXO7YID13eZqqaaCjg0Q4eLXnrViJ7sXsfvSD837J6xoeuZcSghPV6GnQr9U/K6t+ma7NuFuSNKvqO6WGZCjaEaN1DVl6u/hlHRJ/rFJCuCQKXuCl6dLeE6XkVKm+Tvr+M2nxPOnBFzbf/+X/pJ59pLh4acVi6ZkHpZPP3TwCxo8EsRId2CV7sP/UbniX+O9Kdcp3pTpidIxmn52mj8LdXO6LXeJ/CLBrwRG0RbD7Prq/v1Y5uVoMHSfczvGEt6JaeDGbHy37rHFX6uWCJ1TlrlC4PVIZob10bcbdGho5SpJU2JynD0peV527VonByTq62yk6NP44s6GBLSrLpYduk8pLpMhoqfeAzQ30Mftvvn9TjvTyE1JNldQ9XTrr0s1NdD9DEx3YNZro6GxRC6t1+MJqTeoToXkXZ+j9eKnGw+o3bB+1G9i14CjaItg9i2/uq88dNNDRscLt1G5vRbXwYv40E/38lKt2ev8pSefqlCT/azrCT9xw/87vv+S6zW9+jikVwK45Qmiio2uEZtdrwm2rtW9isJZM6aX/9nSo2OU2HQteJsaPrmwFOktwJG0RtF/JsSl6ticHSOh44dRur0W18GL+NM4FgO9jNRuwaxyIo6sFlTq11z/WalSkQ6sv6akPhoQq2+kyHQteIi7YYToC4PWo3Wivxv6Rmn5MrNycvEYnYCW696JaeDFHGE10AN4jjGIO7FJQOC+tYIa9zq1BT6zXrQ5p07k99NG+UVrs4hLzQBcbxPEEsCshUcGmI8CHeMLseuWGniqmxqKTsLGo9+JfxouFdwszHQEAWqSE0hwEdiU4glWfMMvmlnq+uklXTVmpf3xXq4l2mkOBLNbB7yRgV4Ijg2SjM4I2+vaBAVpAAx2diJXo3otS4cXC4kOYrQrAK4TZbUoIpokO7EpwBD8n8B7dPyjUeZev1KPvVegodzAv/ANMpMOuIA7EgTYJon6jDdZckal3wxmZhs4VbucVm7fiX8bLhSeGmo4AAEoJ4cACaAt7sF3BUfy8wLvE/VCmk65eqSdeLNZpDUEKZY+LgMAoF6DtQqjd2IXKSd305DCu7kLnigviBLg345WVl4tIZqQLAPPSGOUCtFlEErUb3ilicbUOvWGVpj+Uqwsr7Ipl5qZfiwtilAvQVsHMRcdONKeG6V9nJKnRY5mOAj+XGsLvIm/GK2cvx4E4AG9AMQfajhPg8HYhGxq0/x2r9dDt63VlrpRKs9UvsRIdaLvgSBaMYPssh/T2Xb210cUYF3Q+9iHzbvzreLlwmugAvEAqxRxoM5ro8BVBZU6NmrZWI8LsWntJT/1veJjWOGkS+IsETo4AbRYaw4IRbN+cewboJw8biaJrMEbVu/Gv4+U4EAfgDRjnArQdV5HB19gbPRrwVI5ucki5Z2Xok/HRWuCiYeDreobRFATaKjI13HQEeKFN52bo1QSP6RgIICxe825c4+flIpLYWBSAeamcEQfajBPg8FU2t9Tj/3I1dcpKTfuyVpNsNGF9WWZ4iOkIgM+I7hFpOgK8TO1esXp8vwgxBR1diZXo3o0mupeLSOaMOADz0kJppABtRRMd/iDpk0KdPXWlHnu7XMe6gsVgEN/Ti5XoQJtFZ0SYjgAv4o4L0nOXparGwyp0dC0Wr3k3/nW8XEQyK9EBmMdlZUDbhXMVGfxI7M/lOv7nch02NFq/nJemD6M9avCwLs8XZNJEB9qMJjq29uH9/ZXlZKwZuh4bi3o3/nW8HKvZAHgDZqIDbRdJ7YYfCl9eo4NvytLEjDAtuLSH3k+2qcLNCj1vxkp0oO2iMxjngs0W3dpPX9hpoMOMDK4A92p0RbxcaFyI7ME2eZys+AFgRojNpm7BlAugrSKSwySbxBBN+KOQ3Ebte9cajYsL0vJLe+n9vkHKc7lNx8JfhNlt6s4l4UCbhcWHKDgqSM5al+koMKj4hBQ9l2E6BQJVkE3qy34mXo2Z6F7OZrMpPJEVbQDM4ZIyoH2CwoMUmcqeJvBvjkqXRjy8TndfvVq3LHdqICdbvUrPsGDZbDbTMQCfwkiXwNY4MErTj4wVp4VhSp/wEAXbqd3ejCa6D2CkCwCT0mmiA+0W3y/adASgS9ibLPV7doNumLJK9/7SoHEOLkP2BoxyAdovugcjXQKVJ9yul6/voRKurIJBgyLYV8nb0UT3AfEDYkxHABDAhkVyIg9or/j+1G4EFpslpc/I05TLVurBz6p1kILFWipz+nA5ONBu0emsRA9U3zwwQAtdzEGHWYMiqd3ejia6D0gaGmc6AoAANjaGJjrQXqxERyBL/LxYZ16xUo+/XqrjncEKopve5YZHspoNaK/oHjTRA9HqqzP1Xhiz8I0oLZKm3SydOF46aox08YlS1rI/77cs6bWnpVMnbb7/xoul3A3G4nY2VqJ7P67R9wHdhsaajgAggI2JZrYz0F5xNNEBRc+t1LFzK3XIoCjNvSBd/4vxqN7DjrtdYRS1G2g3xrkEnoqDEvXkoODNzVp0rZoq6ZpzpFF7S9Oel2LjpbwNUvRWV3O+84r0vxnSTf+QUtOlV5+WbpkivfKRFOJ/DeeBNNG9Hk10H5AwMEb2YJs8Tn6xA+haITabhkdRzIH2iusbLdkkUboBha+q1eSbszQ+NUyLpvTQ+yk2lbk9pmP5LZukkdRuoN26DWbxWiBxpofpX6d1UxNz0M14+xUpKUW68YE/b0vN+PPvliV98Lp01qXS+IM233bzP6W/HSjN/k6afFTX5u0CjHPxfoxz8QGOEAezVQEYMSwqVCF2SgXQXsERQcxWBf4ipKBRe9+zRv+8KVvX5njUI8hhOpJf6hseoii+t0C7RSSFKTKFMYaBwAqyacYdvbWJBro5c2ZKA4ZK910vnXKANOUU6bP//nl/Qa5UXirttd+ft0VFS4NHSCsWd33eTpYU7FBCMOucvR2dER/RjbnoAAxglAuw+xjpAmyfo9qlYY9k686rVuu2Jc0aHBxsOpJfGRVNExDYXUnD401HQBeYfW9/zfKwkahRBbnSJ+9I6T2laS9Ix54mPTNN+vqjzfdXlG7+M75b64+L67a5ue5nRlO7fQJNdB/B5qIATGBTUWD3xfeniQ7sjL3ZUp8XNur6KSt138/12sdBM70jjIqidgO7K3EETXR/t/G8DL0Wx0gx4yyP1H+wdNG1m/885m/SUSdLn7xrOpkR+8ZyBasvoInuI9hcFIAJrEQHdl+3wXGmIwA+wWZJaW/n65LLVurhj6p0qIJlMx3Kh7ESHdh9ScPjTEdAJ6odF6vp+9Ks9AoJSVKvvq1v69lHKi7Y/Pf4xM1/VpS1fkxlmZSQ2Pn5uti+MRx3+wKa6D5iy+aiANBV2FQU2DPdxySYjgD4nISvS3TaFSs1/bUSndQcJF7+th8r0YHdlzgsTja6JH7JlRCsZy5JVY2HVeheYehoaVNO69tyN0jdUzf/PTVjc7N84dw/76+rlVYukYaM7LKYXWWfWJrovoDy4CPYXBRAV2NTUWDPRHYPV3QGq52A3RE1r0pHXbdK06cX6Jxqh6LsdNPbIjnYofQwxuIAuyskKlixfRjH5o8+vK+f1jhdpmNgi5PP2dwQf/NFKW+j9N1n0uf/lY4/Y/P9Npt00jnSjBelX2ZK2aulh26TuiVL4w82m72D9Q8PYVNRH8G/kg/pNjROZSuqTMcAECAY5QLsue5juqkmt950DMBnha2p04G3Zmn/7qFaPKWn3k+3q8TlNh3Lax0QH2k6AuDzkobHqXJtjekY6EALb++nL21sJOpVBg2X7n1CeulJ6fXnpdR06fKbpYOP+fMxp10oNTZI0++RamukYXtJDz4vhfjX1dL7sgrdZ9BE9yFJQ+O0+r0NpmMACBBsKgrsuZSx3bT2o02mYwA+L7ioSWPvW6PRUUFafWkPvT8oVDmsKNzGZJrowB5LGhGvNf+jdvuLopNS9Hya6RTYrn0nbX7bEZtNOv/KzW9+bB/mofsMmug+hM1FAXQlVqIDe4656EDHctS6NPjx9bo9yKac83voo70jtczJ6sItJsUxQgrYU0nD401HQAdpGBSl6YfHyO1iDjq8176x1G5fwbBbH7J5c1H+yQB0PjYVBTpGXJ9ohXXjZwnoaDaXpd4vbdS1l67UAzPrtL+dOeDdQ4I0hE1FgT2WMDBGjlCOu32dJ9Khl67roVIa6PBikQ67RlK7fQaVwYc4QhxKGdfNdAwAAeDA+Ag2FQU6SMperEYHOlPKfwt04eUr9cgHlTrCCg7YAxxWoQMdwx5sV3dqt8/76v7+WuziSiV4t8nxEQpi83SfEaivMX1Wz8kppiMACADHJUabjgD4je5jOAEOdIX470p1ypUr9fhLxfpbY5BCbIF1UDqJeehAh8mY0N10BOyBrGsy9X4o+2bA+x2REGU6AtqBJrqP6XkQTXQAne+4JJroQEdJGUsTHehKUQurdfjfV2n6o3k6v8quGEdgHPKwqSjQcdInJpuOgN1UfkiSnhzIiC/4hiNZvOZTAuMVpR+JTo9Q/IAY0zEA+LERUaHqGRZiOgbgN7oNjVVEEnPRga4Wml2vCbet1sN3rNcV+VJykMN0pE6TGhKkgZH8ngE6SsKAGEV0Z06xr2nqGa4n/5agZssyHQXYpX7hIeoTznG3L6GJ7oNYjQ6gMzHKBehYNptNPRjHBhgTVOrU6H+s1QPXr9UNa9zqExxkOlKHOySBVehAR8uYwGp0X2IF2TTj1kzludymowBtckQ3Rrn4GproPqgXTXQAnei4JK52ATpar4NTTUcAAp69zq1BT6zXrZev0l3zmzQyyH8u9z+B2g10uIwDmIvuS2bdN0C/eNhIFL6DJrrv8b9lGAEgcXicIpJCVV/SZDoKAD+TFhqksdFcugp0tLT9EhUc4ZCz3v9WR62uX64vy/+nDY3rVOWu0BVpt2h09L4t939U+pbm1cxSubNUQbYg9QrrqxMTz1af8AEtj6l11+iton9rcd082WTTmOj9dHryxQqzh5t4SvBzNrfU89VNuupVqejEFH15WLx+9uHGS4TdxoE40AkyJiTLEWKXu9ljOgp2YeMFPfSfWP97jQX/FWq3sSG4D2Ilug+y2WzqMYnV6AA63jHdomWz2UzHAPyOI8Sh9In+uaKtydOoHqG9dVb3Kdu9PyUkTWcmX6p7M5/UzT2nqVtwsqbn3qMaV1XLY14qmK785o26PuNeXZ1+h1bXr9D/FT7bVU8BAaz7/wp13uUr9eh7FTrKHeyTB0eHd4tSRIBsngp0peDIIKXuk2g6BnahZu84Pb43i4DgWybGRSiS2u1z+BfzUT2ZrQqgExybxDx0oLP0Otg/a/fwqDE6Meks7bXV6vOt7RNzoIZEjlRSSIrSQ3vqtKQL1eCpV25TjiQpv2mTltUt0HkpV6pP+AD1jxiiM7tfonk1s1TpKu/CZ4JAFvdDmU66eqWeeLFYpzUEKczuOyeUT2KUC9Bpevpp7fYXrm7BeubiFNV62EgUvuVEardPoonuo9L2T1JQuMN0DAB+JMJu0yFcUgZ0mh4HdpctyHcac53BZTn1U9XXCrdHKCO0tyQpuzFLEfZIZYb1a3nc4IiRssmm7IbVpqIiQEUsrtahN6zS4w/m6sJyu2K9fJVYsM3GCXCgE/WcnCIFdun2WpZN+uDeflrrdJmOArSLXdLJNNF9EjPRfVRQmENp+yVp4/eFpqMA8BOHJkQpzMubBYAvC40NUcqYbir4tdR0lC63uHaeXsx/TM1Wk2KD4nV9xr2KDtp88FDlqlC0I7bV4x02hyId0apyVZiICyhkQ4P2v3O19u4WrGWX9tL7mQ4VuLxv3u5B8ZGKDWJhDdBZIruHK2l4nEqWVJqOgr9YeHs/fW3z3f0sELgOiItQ91Dasb6IbokP63kQl5YB6DjHsZIN6HT+OtJlVwZFDNddmdN1S88HNSxytF4oeETVrkrTsYBdCipzatS0tbr3mjW6aZVL/YO966D35GRqN9DZ+h6TYToC/qLw5FQ9n2o6BbB7Tu0eu+sHwSvRRPdhPSd159IyAB3CLumYRA7Egc7W+4h02RyBV7xD7WHqHpKqvuEDdX7KVbLLoVlV30qSYoPiVeOuavV4t+VWnbtGsUHxJuIC27A3ejTgqRzddPkq3fVro/YKCjYdSXZJJ3A5ONDp+h7bQ/ZgWifeon5ItKYfGi2P6SDAbgiySackU7t9FZXAh4Unhqn7XgmmYwDwA/vHRig5xLtW1wH+KCI5TBkTkk3HMM6SR05r8yXYfcIGqt5Tp5zGtS33r6pfIkuW+oQPMBUR2C6bW+r5f7maOmWlpn1Zq0k2c830gxMilUTtBjpdWHyIek7ubjoGJHkiHfr3NRkqc9NCh286LCGK2u3DaKL7uIGnZpqOAMAPTElntSfQVQac0tN0hA7V6GnQxsZsbWzMliSVOIu1sTFbZc4SNXka9UHJ61rXkKUyZ7FyGtfq1YKnVOEq19jo8ZKktNAeGha5l/6v8FllN6zWmvqVerPo3xoXPUFxQSwWgPdK+qRQZ09dqcfeLtexrmB19WTyi9Ko3UBXGXByL9MRIOnLB/prqYs56PBdZ6UwysWX2SzLskyHwO5zN7v19oFfq7Gi2XQUeLGLn+lnOgK8WFKwQ5smDFConfOqQFfwOD16a9LXaixrMh2lQ6yqX6pHN925ze37x0zWOd0v14sFj2t942rVuqsVaY9W7/D+Ojrhb+od3r/lsbXuGr1Z9KIW186T3WbXXlH76YzuFyvMHt6VTwXYIw1Do/XLeWn6MNqjBk/nHmIlBjuUN2GAQqjdQJfwuC29M/lr1Rc3mo4SsFZe11uP9WMjZfiuKIddRRMHKsJB7fZVNNH9wG+PLtfSl9bu+oEIWDTRsTM390rUg/24RBXoSr8+tEzLXl1nOgaATtCcEaYFl/bQ+8k2VXTSyIHrenTT4wMCc6NiwJR5jy3Xkn9z3G1C+aFJuuPEODXTvoIPuzA1Ti8PSTcdA3uA0x9+YPDpmbLxLwlgN9glXcYoF6DLDTjZv0a6APhTSG6j9r1rjR68JVtXb7CUHtTxKycvTovr8M8JYOcGnMRIFxOae4XriVMSaKDD512RwZhCX0fr1Q9EZ0QqYyKrSAG031GJUcoMDzEdAwg48f1ilDSSE1iAP3NUujTi4XW6++rVumWZUwODO2Yjsf1iwzUkKqxDPheAtovtHaXk0TTBupInxKbXb81UvsttOgqwR/aOCddeMYwp9HU00f3E4DN7m44AwAdNTedAADCF1ehAYLA3Wer33AbdMGWV7v2lQeMcwXv0+S5mQ1HAmAEnUbu70s/3DdAcNxuJwvdNZRW6X6CJ7icyJiYrukeE6RgAfEif8GAd0S3KdAwgYPU5Kl1BEWyQBQQKmyWlz8jTlMtW6sHPqnWQgmVr5+eIdth1WvfYTskHYNd6H5mmoHBqd1fIuainXo9mBTp8X7dgh05LjjEdAx2AJrqfsNltGnRapukYAHzIZekJstnae/gOoKOERAWr37E9TMcAYEDi58U684qVevz1Uh3vDFZQG8vxGd1jFengEA4wJSQqWH2OZmPAzlazb5ymjw01HQPoEBekximM2u0X+Ff0IwNO7iVHKP+kAHYtzG7ThWxKBhg3/MK+bA4OBLDouZU69tqVmv6vQp1V61CEfcfddJuka3pwOThg2vAL+1G7O5ErMVhPXZiiOg8bicL32SRdzigXv8Gvfj8SFh+i3kekmY4BwAecmhyjbh20wRmA3RfTK0q9Dkk1HQOAYeGrajX55iw9et8mTSm2qdt2Vqwd2S2KDUUBLxDXJ1q9DqZ2dwbLJv333n7KdrpMRwE6xBHdotQnPMR0DHQQmuh+ZvAZbDAKYNfY2ATwHiMu6W86AgAvEVLQqHH3rtE/b8rWtTke9Qj6c/byjb0SDSYDsLURl1K7O8Pvd/bXt2IjUfiPa3t0Mx0BHYgmup9JHpWgbkPYbAjAjo2JDtM+sWxEDHiLpOHxSt2b5hiAPzmqXRr2SLbuvGq1blvSrFMjIzQpPtJ0LAB/SBoer7T9k0zH8CuFf0vVi90Z4QL/sXdMuA7rFmU6BjoQTXQ/NOQsVqMD2LErWIUOeJ0Rl/QzHQGAF7I3W+rzwkY9WMkGe4C3GcmVZB2mYWi0Hjs4Wh7TQYAOdEcmJ9r8DU10P9Tv+B6K6cVKFQDb6h8eonNS4kzHAPAXGRO7K2FgjOkYALxQbJ8oZR7G/GXA26Ttl6TE4XGmY/g8d1SQXrw6QxVuWujwH6OiwnRsUrTpGOhgNNH9kD3IrjHXDDYdA4AXeqBvsoLsNtMxAGzH8ItYjQ5gWyMv7S8btRvwSiOZjb7HPn+gv5a6mIMO/3J7JqMa/RFNdD/V+8g0ZqMDaGVMdJj+lsxKV8Bb9TkqXVFp4aZjAPAi0RkR6ntMhukYAHag1yGpiuvLzOPdteL6PvoomAY6/MuQyFCdzHG3X6KJ7qdsNpvGXj/EdAwAXmRa3+6y2VjJBngre5Bdoy4faDoGAC8ycsoA2YM4ZAO8lc1m0/CLWI2+O8oOT9ZT/fj9Bv9zW2Yix91+it9YfixjQrJS9+USEgDSwfGROpSdwQGv1/+knorrz/xEAFJcv2j1P6mn6RgAdqHfsRmKSo8wHcOnNPUO1/ST4uW0TCcBOla/8BCd3p2pEP6KJrqfG8dqdACSpvXrbjoCgDawO2zUbgCSpHF/HyK7g5VsgLezB9s19nr2JGsrT4hN/3dzpgpdbtNRgA73QN9kOViF7rdoovu5pBHxyjws1XQMAAadkhyjcTHMWQZ8Rc/JKUrdmyvJgECWuneiek5OMR0DQBv1PTpDyaMTTMfwCT/eP0C/upmDDv+zb0y4TmMVul+jiR4Axlw7WDZWsQABKcgm/aNvsukYANpp3I1DJEo3EJhs0t43DTWdAkA77XvbMGr3LmRf2lMzoliBDv80fQAnv/0dTfQAENeHeYpAoLogNV4DIkJNxwDQTknD49X7yHTTMQAY0PfoDCUOizMdA0A7JQ2PV7/jMkzH8FrV+8fridEcl8A/nZYco31j2RvB39FEDxB7XTlQjjCH6RgAulC43aZ7+iSZjgFgN429brDswbxUAwKJI8SuMdcxWxnwVWOvH6KgcI67/8qZHKKnzu+ueg87icL/hNptepA9yAICR2YBIrJ7uIac1dt0DABd6KoeCUoLDTYdA8BuiukRqcFnZJqOAaALDT6rt6LTWckG+KrI7uEaflE/0zG8imWT3ru7r9Y7XaajAJ3imh4JygwPMR0DXYAmegAZeWl/hcTQUAMCQVyQXbf0YhU64OtGXT5QIbHUbiAQhMQGa9RlA0zHALCHRlzcX5Gp4aZjeI35d/XX92IjUfinpGCHbs/kuDtQ0EQPIKGxIRp95UDTMQB0gXv7JCs+mEtJAV8XFh+icdcPMR0DQBfY+4ahCo1lJRvg64LCHBp7PWOZJCn/9DS9mMwIF/iv+/skKyaI4+5AQRM9wAw9u4+6j0kwHQNAJ5oYF6GrMvg5B/zFwFN7KXk0P9OAP0vdJ1ED/9bLdAwAHaTvMRlKGhlvOoZRdSNi9PikKNFCh7+aEBuhS9MD++c80NBEDzA2u00T/zGaTUYBPxVht+mVwWmy2WymowDoIDabTePvGSlbED/XgD9yhNo14b6RpmMA6EA2m0373TFcNkdg1m53TJBevDJdlW6P6ShApwi12/RvjrsDDk30ABSbGaWx13F5GeCP/tm3u/pFhJqOAaCDJQyM0fAL+pqOAaATjL5ioGJ6RZmOAaCDJQ2P1/ALA3OT0c/u76/lTuagw3/dkZmkQZEcdwcamugBaug5jHUB/M3EuAhd3YOfa8Bfjb5ikGJ6RZqOAaADJQyODdgmGxAI9rpqkOL7R5uO0aWW3dBHHwfRQIf/Gh4Vqpt7JZqOAQNoogcoxroA/oUxLoD/CwpzaOI/Rkv8mAN+weawaeL9o2QP4pAM8FeOELsOeGgv2YMDo3iXHpWsZ/rwOw3+yy7p5cHpCrYHxs80WuO3WwBjrAvgPxjjAgSGlLHdNPiMTNMxAHSAoef2UeKwONMxAHSyxCFxGjllgOkYna6pd7imHx8vJzuJwo9d06ObxsWEm44BQ2iiBzjGugC+jzEuQGAZ9/ehikrjxTvgy6J7RGjM1YNMxwDQRUZdNkDdhsSajtFpPKE2/efmTBW53KajAJ2md1iwHuibbDoGDKKJHuAY6wL4Nsa4AIEnODJIBz4yRjYHP/eAL7I5bDpg2l4KCg8yHQVAF7EH2XXgQ3vJEeKfLZgf7h+g39zMQYf/CrJJbwzNUITDP3+G0Tb864OxLoAPY4wLEJhSxnTT6CsGmo4BYDeMvmKgUsZ2Mx0DQBeL7x+j0Vf53xUo2VN66s1IVqDDv93TO1n7x0WYjgHDaKJDEmNdAF/EGBcgsI26bIBS9000HQNAO6Tum6hRl/n/bGQA2zf8wn5KHhVvOkaHqZqYoOmjWNAD/zY5PlK3ZvKaGzTR8QfGugC+hTEuAGx2myY9PEZhCSGmowBog7BuoZr08BjZ7NRuIFDZHTYd8OBeCgr3/eNuZ/dQPXVOsho87CQK/5UY7NAbQ9Nl57gboomOrcRmRmm/O4abjgGgDZ4amMoYFwCKSA7TgQ/tJfG6HvBuNunAB/dSRHKY6SQADIvNjNKE+0eZjrFHLIf07t19lON0mY4CdKpXh6QrLTTYdAx4CZroaGXgKb005KzepmMA2ImrMhJ0YZr/XAYKYM9kTOyu4Rf0Mx0DwE6MuLifMiYmm44BwEv0PSZDw87vazrGbvvtrv6aabGRKPzbNT0SdExitOkY8CI00bGNfW4dprT9mPcEeKNDEiI1fUCK6RgAvMzY6wYraSQn1wBvlDwqXmOuGWw6BgAvM+7GoT65t0nemel6KZERLvBvo6PD9HC/7qZjwMvQRMc27EF2HTR9nKJ7RpqOAmAr/cJD9M6wDDmYxwbgL+zBdk1+bIxCYrjcFPAmIbHBmvTYWNmDOOwC0JrdYdNB08cqMi3cdJQ2qx8Zo8cPiBQtdPizpGCHPhjeQyF2ajda438Etis0LkSHPru3giODTEcBICnaYddHI3ooIZifSQDbF50RqYOmj5UtiBNtgDewBdk0+bGxik6PMB0FgJcKiw/VIU/tLUeo97dm3LFBev6KdFW5PaajAJ0m2GbT+8N7KDM8xHQUeCHv/00NY+L7xWjSI2Nk438JYJRd0pvDMjQkis3IAOxc+vhkNgkHvMR+tw9XxgTmoAPYucShcRp/70jTMXbpk/v7a4WTOejwb88OTNXEeKYyYPtoj2Kneh6Uor2uZoYjYNIDfZPZ0ARAmw0+vbeGntvHdAwgoA09t48Gn9HbdAwAPqL/CT015Czv/Z2x9KY++tRBAx3+7eqMBF2czh5D2DGa6NilUZcNUJ+j0k3HAALSGd1jdWtmkukYAHzMPrcMU48D2QwJMKHHgd21zy3DTMcA4GP2uXWYUsZ2Mx1jG6VHd9czmbSO4N8OTYjU4wNSTMeAl+M3Idpk4j9HK3ForOkYQEAZEx2mlwenmY4BwAfZ7DZNemyM4gfEmI4CBJSEgTGa/PhY2ezsTQCgfexBdh305DhFedFGo439IvT4cXFysZMo/Fj/8BC9M6yHHDZqN3aOJjraJCjMoUOe2UfhiaGmowABISUkSB+O6KlwB7+mAeyekKhgHfY8tRvoKuFJoTr0+X0VHMkm4AB2T3i3UB3x8v4K62a+dnvC7Hrtxl4qdrlNRwE6TUKQQx+P7Kn4YIfpKPABdGfQZpEp4Tr4qb1lD+a/DdCZQu02/W9ED2WEBZuOAsDHRaVF6JBn9pYjlNoNdCZHmEOHPrOPolK9ZwUpAN8U2ztKh/97X4VEmz0h9939AzTfxRx0+K9Ih12fj+qpQZHmT1rBN3BEhXbpPjpBE/85Sjb+5wCdwi7plcFp2jc2wnQUAH4ieWSCJj06RrYgLlEFOoPNYdOkh/dS0gg2IwPQMRKHxOnQ5/aVI8zM6th1l/fSOxEuI18b6Aqhdps+HNFD+3DcjXagFYp263dsD+1/z0iJY3GgQ9kkvTAoTWemxJmOAsDPZB6apgMf3IuT4EAHs9mlAx4crczD2MMEQMdKGdtNBz85Tvbgrj3wrjqgm6aPCOnSrwl0JYdNemtohg5JiDIdBT6GQynslkGnZmq/24ebjgH4lacGpOjidFaxAegcfY/J0IQHRnMSHOgoNmnC/aPU79geppMA8FM9DuyuA6Z13UlwZ0qo/nV2kho97CQK/2ST9O9BaToxOcZ0FPggmujYbUPO7qO9bxxqOgbgFx7t111X9OhmOgYAPzfgpJ7a/64RpmMAfmH/u0ZowMm9TMcA4Of6HpOh/e7s/NptOaS37uqjDU7GuMB/Pdq/uy5IY+Eadg9NdOyR4Rf1015XDzIdA/Bp9/dJ1t97JZqOASBADD6jt/a5ZZjpGIBP2+fWYRp8Rm/TMQAEiMFn9NaYazv3uPvXe/rrJ4uNROG/bs9M1PU9Oe7G7qOJjj02eupAjbxsgOkYgE+6IzNRd/ROMh0DQIAZdn5fjbl2sOkYgE8a+/chGnZeX9MxAASYUZcN1LALOud3T+7Z6Xo5gREu8F+39ErUA327m44BH0cTHR1i7LWDtddVrEgH2uO+Pkm6n0IOwJBRlw3QqMs5CQ60x+grB2rkJf1NxwAQoPa5eViHL2CrGx2jxydEihY6/NVdvZM0rR/H3dhzNNHRYUZfMVDjbhxiOgbgEx7p11139k42HQNAgBtzzWCNnjrQdAzAJ4yeOlB7XcmiEQBmjb12sPa5dViHbBTujg3Sc5enqdrt2fNPBnihf/RN1r19OO5Gx6CJjg414qL+2vf24R1S0AF/ZJP01IAU3cAMdABeYq+rB2n/u0fIxqtCYLtsdmm/u0awDxAArzHsvL464MG9ZAvaswPvj+7vr1VsJAo/ZJP05IAU3ZbJ6FR0HA6X0OGGntNH4+8ZSSMd+Au7pBcGperKHt1MRwGAVgaf0VuTp4+TI4SXhsDWHCF2TX58nIacySaiALxL/+N76JCn9pYjzLFbH7/4lr763MFGovA/Dpv06pB0Xc1xNzoYR0roFINOy9QBD+4lezCddECSgm02vTYkXZekJ5iOAgDb1fvwNB3+7/0UHBVkOgrgFUKig3T4v/dT7yPSTEcBgO3qOTlFR7y8n0Ki21e7S45N0bM9OFaH/wm12/TesB46LzXOdBT4IZro6DT9j++hI18dr7CEENNRAKOSgh36bnQvnUMhB+DlUvdJ1NGvT1B4UqjpKIBREUmhOur1CUrdh/FrALxbyphuOqodtbuxf6SmHxMrdyfnArpat2CHvhnVSycmx5iOAj9FEx2dKmVsNx333oFKGMQvMQSmkVFhmr93H02MjzQdBQDapNvgWB371kTF9OL3FgJTbGakjnnrAHUbFGs6CgC0SbdBsTpmxkRF94jY6eM8YXa9ckNPFbtoocO/DIoI0a9jOe5G56KJjk4XnR6hY96cqMzDUk1HAbrUKckxmj22t3qGcTUGAN8SnRGpY96aqMThcaajAF0qcXicjnlroqIzdt6IAgBvE9MzUse8OVHdhuz4BOB3DwzQAhdz0OFfDkmI1JyxfdQ3guNudC6a6OgSwRFBOujJcRp95UA2HIXfs0m6t3eS3h2WoUgHv2YB+KbwhFAd/cYE9T+hh+koQJfod3yGjn59gsLiGWcEwDdFJIXpmDcnqu8xGdvct+aKTL0T7jKQCug8l6XH64uRvRQXvHsb7ALtYbMsyzIdAoEl5+t8/XjLArnquYSsq1z8TD/TEQJGpMOu14ekM4cNgF9ZMSNbvz64TB4nLxvhf+zBNu1z8zANObuP6SgA0GGWvrxW8x5fIcttqXJSN91xWoIaPdRx+Ae7pMf6p+jant1MR0EAoYkOI8qzqvTN1N9Um1dvOkpAoIneNTLDgvXRiJ4aER1mOgoAdLiiBWX6/pp5qi9pMh0F6DARSaE66Mlx6r4XB+EA/E/urGJ9/chS3Xt9hja6WIUO/xAbZNeMoRk6OjHadBQEGJroMKaxoknfXT1PhfPKTEfxezTRO9+BcRH67/AeSgwJMh0FADpNfXGjvrtmnooXlpuOAuyx7mMSdND0cYpI5uQ3AP+1vq5JJy3L1aLaRtNRgD02NjpM7wzvoT7hzD9H12NYL4wJiw/Vka/sr0GnZ5qOAuyRy9Lj9c3oTBroAPxeRHKYjv6/8Rp0RqbpKMAeGXJWbx312nga6AD8Xu/IUM0Z21sXpsaZjgLskaszEjR7bG8a6DCGlejwCivfWq+5/1wmj9NjOopfYiV65wix2fTEgBRdnpFgOgoAdLnV72/QL/ctkbuJ2g3f4QhzaPy9I9X/eDbMBRB4Xsmv0JVZBWpgNjp8SFyQXa8MZt8xmEcTHV6jYk21frp1oUqXVZqO4ndoone8sdFhem1IuoZGsYINQOCqXFejH29eQO2GT0gYFKNJj4xRfH8OwgEErlV1TTpnea7m1zDeBd5vXEy43h2WoUxWn8ML0ESHV/G4PFry0lotfCaLVekdiCZ6xwmx2XRPnyTd1CtRDpvNdBwAMM7j8mjRc6u16IXVsly8rIT3sdmlYRf005hrBssRwjRLAHB5LN23vkT/3FAiN6UbXsgm6ZoeCXq4X4qC7Rx3wzvQRIdXYlV6x6KJ3jFYfQ4AO1aytEI/3rxAVdm1pqMALSLTwnXgtL2Uuk+i6SgA4HV+rarXOcvztKah2XQUoEXvsGC9PDhdkxMiTUcBWqGJDq/FqvSOQxN9z7D6HADaxtXk1vzHVmj569kSrzBh2IC/9dI+Nw9VSFSw6SgA4LXq3R79fU2hns+rMB0FAc4m6cqMBE3r112RDq4cg/ehiQ6vx6r0PUcTffex+hwA2i9/bol+um2h6vIbTEdBAIpMDdeE+0cpY0Ky6SgA4DO+KK3Rxavyld/kMh0FAah/eIheGZKmCXGsPof3ookOn8Cq9D1DE739WH0OAHumudapeY+uUNa7ObIo3egCNrs08G+ZGnfjEFafA8BuqHG5dVd2sZ7KLWdWOrqEXdJ1Pbvp/j7JCmf1ObwcTXT4FFal7x6a6O3D6nMA6Dilyys15/4lKl7EZeLoPEkj47XfHcOVNDzedBQA8HmLaxo1NStfv1RxRRk6z/CoUL04KE37xkaYjgK0CU10+ByPy6OlL6/VoudXy9XgNh3HJ9BEb5sIu0139Gb1OQB0NMuytOZ/mzT/8RVqKG0yHQd+JDwxVGOvH6L+J/aQjdoNAB3Gsiy9UlCpm9cWqczJcTc6Trdgh+7vk6xL0+M57oZPoYkOn1Vf3KiFz2Yp678bZLn4b7wzNNF3LsgmXZwWr7t6Jyk1lMu/AaCzNNc4teCpVVrx5npqN/aILcimIWf10V5XDWR0CwB0ojKnS7esLdLL+ZXsGY49EmSTpqYn6J4+yYoPdpiOA7QbTXT4vOoNtZr/5Cqt/yJPVPXto4m+fTZJpybH6IG+yeoXEWo6DgAEjPLV1Zr7wFIV/FZqOgp8UNp+idr39uGK7xdjOgoABIxfq+p109oi/VRZbzoKfNDhCVGaPiBFgyM57obvookOv1G6vFLzH1+hvNklpqN4HZro2zosIVLT+nbXXjHhpqMAQMDK/iJPvz+xUtUb6kxHgQ+IzYzUmOuGqPfhaaajAEDA+qK0RretK9ai2kbTUeAD+oeH6PEBKTomMdp0FGCP0USH38mfW6J5j61Q6dJK01G8Bk30P+0dE64H+3bX5IRI01EAANq818maDzdp4bNZqstnAzNsK6ZXpEZNHai+x2TI7mB2KgCYZlmW3i6q1p3ZxVrX0Gw6DrxQ77Bg3d47SeelxCnITu2Gf6CJDr+1/st8/f7kSlWtrzUdxTia6NLAiBD9o293nZzMpd8A4I3czW6tejtHS/69RvUlbD4KKbpnpEZfPkB9j+tB8xwAvJDTY+ml/Ardv75EBc0u03HgBWiew5/RRIdf87gtrX5/gxY+k6X6osC93CyQm+jpoUG6p3eyLkiLY+dvAPABria3st7doCUvrQno2h3IontEaNRlA9Tv+B6yB9lNxwEA7EK926Pncsv1xKYy5TbRTA9EmWHBuj0zSeelximY5jn8FE10BARX4+bVbStmZKtmU+BthBKITfQ+4cG6MiNBl6cnKMzBATgA+Bp3s1ur39+oJS+tVW1e4NXuQBSVHqFRlw9Q/xNongOAL3J6LL1VVKVHN5ZqaS1XlQWC3mHBuo3mOQIETXQEFMuylPtzsVa+uV65PxXJ8phO1DUCpYlul3R0YrSmZsTr8IQo2Vh5DgA+z+O2tHFmoVa8ka2CuaWm46ATpO6TqCFn9VbPg1MZ2wIAfuKrslo9sqFU31Wwebg/mhwfqat7JOi4xGjZOe5GgKCJjoBVk1evVW/naPX7G9RY7t+bofh7Ez0p2KGL0uJ1WXq8eoWHmI4DAOgkFWurtWLGeq39aJNc9W7TcbAHgiMc6nt8Dw05s7fi+7NfCQD4q4U1DXpkQ5neK66Si+6TT4uw23RWSpyu7pGgYVFhpuMAXY4mOgKeu9mj9V/laeWbOSpeWG46Tqfw1yb6/rHhmpqRoL8lxyjEzmXfABAommucWv3BRq18c72qN7DCzZfEZkZq0Jm9NeDEngqJDjYdBwDQRQqanPpPQaVeya/Umgb/XsTmb3qFBeuKjARdlBanhOAg03EAY2iiA1spW1WllW+u17pPc/1qhZs/NdEjHXad1T1WUzMSNDKas98AEMi2jGlb9VaOcmcVyePkZa03sgfblDGxuwaf0VvpE5IYtwYAAe6nijq9nF+h/xZXq95D7fZGYXabjkmM1rkpcToqMUoOajdAEx3YnuYap9Z8uEmr3slR5doa03H2mD800YdEhuqy9HidlxqnmCCH6TgAAC/TVNms9V/nK/uzPBXOKw2YfU+8lc0upYxLVJ+j09X7sDSFxjFuDQDQWrXLrTcLq/RyfoXm1zSajhPwbJIOjIvQ2alxOiU5RrEcdwOt0EQHdqFibbU2zizSxu8LVbK43CcPyn2xiW6XtG9suI5LjNZxSTEaHBlqOhIAwEfUFTVo/Zf5yv4sVyVLKk3HCShJI+PV5+h09TkiXRHJXDEGAGiblXVNer+4Wh+UVGshDfUuNSwyVGenxOrMlDj1CGPUGrAjNNGBdmgob9KmmYXaOLNQeb+U+MzIF19pokc67DosIVLHJUbr6MRoJYUwbw0AsGeqN9Yp+/NcZX+er4rV1abj+KWEgTHqc1S6+hydruiMSNNxAAA+LqehWR+UVOt/xTX6papePriOzavZJO0VHabjEqN1QlKMRjAmFWgTmujAbnI1uVUwt1Qbvy/Uxh8KVV/kvWfLvbmJnh4apGMSo3VcYrQOTohUKBuEAgA6SV1hg/JmFyt3donyfylRUyUbm+2O0LgQpe2XqPTxyUofn6yo1HDTkQAAfqqoyaUPS6r1YWmNfqqoY4b6bop02HVQfKSO6halYxOjlc6Kc6DdaKIDHcCyLJUtr9LG7wu1YWahyldWmY7Uirc10UdFhem4pM2N8zExHHgDALqe5bFUurxSebOLlTerRMWLy9mYdAfswTYlj0xQ+oQkpY9PVuLQONnsbDAGAOhazR6Pfq1q0MyKOn1fUae51Q1qoqm+XUE2aWRUmCbHR+qIblGaGBehEBasAXuEJjrQCRpKG1WyrFJly6tUuqxSpcsrVV9sbqW6ySZ6WmiQxkSHa2x0mMbEhGtsdLi6hzKmBQDgXZprnSr4rVRF88s31+4VlXLWukzHMiI4MkjdBscqcVicUvdOVOo+iQqOpHYDALxLg9ujX6rqW5rq86sb5QzQFldskF37xkRofFy4xsdGaJ/YCEU6aJoDHYkmOtBF6ksaVbq8UqVbmutd2Fjvqib6XxvmY6LDlBLKZWIAAN9jWZaq1tdubqj/8Va2skquBt/YD6WtgiIc6jZoc8N8y1tsZhQrzQEAPqfJ49GS2ibNr27Q7zUN+r26USvqmtTsZ22vcLtNgyJDNTwyVPvFRmh8XISGRobKbqN2A52JJjpg0F8b6+VZVaovaezwy8k7uokebLMpLTRII6LCaJgDAAKGx22pcm2NylZUqmpDnWo2bX6r3ljv9fPVQ2ODFd0jUtE9IxWTEaHYPlFKHBqn2D7Rsjs46AYA+Cenx9Kq+iYtqW3UktpGra1vVnaDU9kNzap2e/eWpaF2mwZFhGpoZKiGRv3xZ2So+oSH0DAHDKCJDngZy7LUWNGshpJG1Rf/8VbSqPripj/+3Px+Q0mTPM62Ff22NtFDbDalhgYpNSRIqaH/396dh0dVHW4cfyf7ZAHEiAmSsIQdpGUTWSIIxFgJNYKkWEBim4KPUgVBWkQMIEiBiCgideEBBa1lFXxc2Iz6uLSABVyIiJIQpUGZ/IRAQhYy5/dHzJRhchMSlknC9/M88yT33jPnnnOXIXlzONdPTQP9FRngp6aBvywH+Csy0E/h/r6y8Y82AAAuxSdLlPd9vk5mF/zyNV/5R0+rKK9ERceLVZxXoqK8EpnSi/+jt5/dV4FXBSioUYCCGgcq7LpghUUFl4XmUcFqEBWigDD+0A0AwNn+r+SMK1DPPF0Wrn9fVKLcklL9X0mpcktKdeJMqS5F1F4+MO26QD81C/RXsyB/1/fXBfqrWaCfmgX5y5ffu4FagxAdqKOMMSo6XuIK1c8UlsqcMXKWOmVKjZwlTjlLjUyp0fuxDeVnk/xsNvnbbPKz2cqWfWwK9vH5JTD3U2M/wnEAAC4VY4xK8s+o6HiJivJ+CdaPl6i0uPSsMud+I8lIskl+QX7yD/VTQOgvX8P8FdgwQH5Bvpe1HwAAXCmcxuj4mbJQvTxYP+00KjVGpUYq1S9ff1k+Y4ycKptyJczXR6F+Pgr1/d8rzNdXoX4+Cvax8bs3UMcQogMAAAAAAAAAYIFH9QI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wQogMAAAAAAAAAYIEQHQAAAAAAAAAAC4ToAAAAAAAAAABYIEQHAAAAAAAAAMACIToAAAAAAAAAABYI0QEAAAAAAAAAsECIDgAAAAAAAACABUJ0AAAAAAAAAAAsEKIDAAAAAAAAAGCBEB0AAAAAAAAAAAuE6AAAAAAAAAAAWCBEBwAAAAAAAADAAiE6AAAAAAAAAAAWCNEBAAAAAAAAALBAiA4AAAAAAAAAgAVCdAAAAAAAAAAALBCiAwAAAAAAAABggRAdAAAAAAAAAAALhOgAAAAAAAAAAFggRAcAAAAAAAAAwAIhOgAAAAAAAAAAFgjRAQAAAAAAAACwQIgOAAAAAAAAAIAFQnQAAAAAAAAAACz4ebsBAAAAF0NpaalKSkq83QwAwDn8/f3l6+vr7WYAAADUGCE6AACo04wxOnr0qI4fP+7tpgAALDRq1EgRERGy2WzebgoAAEC1EaIDAIA6rTxAb9KkiYKDgwloAKAWMcaooKBAP/30kyQpMjLSyy0CAACoPkJ0AABQZ5WWlroC9KuvvtrbzQEAVMBut0uSfvrpJzVp0oSpXQAAQJ3Dg0UBAECdVT4HenBwsJdbAgCoTPnnNM+uAAAAdREhOgAAqPOYwgUAajc+pwEAQF1GiA4AAAAAAAAAgAVCdAAAAAAAAAAALBCiAwAAAAAAAABggRAdAAAAV6zk5GQlJia6rTt27Jg6d+6sXr166cSJE95pGAAAAIBagxAdAAAA+MWxY8c0cOBA2e12bd26VQ0bNvR2kwAAAAB4GSE6AAAAIMnhcGjQoEEKDAzUtm3bXAH6okWLdP311yskJERRUVG67777dOrUKUnS+++/L5vNZvkq99FHHyk2NlZ2u11RUVF64IEHlJ+f79reokULj/dOmTLFtX3ZsmWKiYlRQECA2rVrp1WrVrm13WazadmyZfrNb34ju92uVq1aad26da7tWVlZstls2rt3r2vdjBkzZLPZtHjxYrd63njjDdfy8uXLZbPZNHHixAs5tAAAAECdRogOAACAK15ubq4GDx4sPz8/bdu2TY0aNXJt8/Hx0TPPPKOvvvpKL7/8st577z1NnTpVktSnTx/l5OQoJydH69evlyTXck5OjiTpu+++06233qrhw4fr888/1z//+U999NFHmjBhglsbZs+e7fbe1NRUSdLGjRv14IMPavLkyfryyy81fvx43XPPPUpPT3d7/4wZMzR8+HDt27dPo0aN0siRI5WRkVFhf3/44QctXrxYdrvd8pjk5+drxowZCg0Nrd7BBAAAAOoZQnQAAABc0X7++WcNHjxY+/fvV2BgoBo0aOC2feLEibr55pvVokULDRw4UHPmzNGaNWskSQEBAYqIiFBERIQaN24sSa7liIgISdK8efM0atQoTZw4UW3atFGfPn30zDPP6JVXXlFhYaFrP2FhYW7vDQsLkySlpaUpOTlZ9913n9q2bauHHnpIw4YNU1pamls7R4wYoZSUFLVt21aPP/64evTooSVLllTY5+nTp+t3v/udmjRpYnlcFixYoI4dO6p79+7VPKIAAABA/UKIDgAAgCvahx9+KKfTqb179+rbb7/VggUL3LZv375dgwYN0nXXXaewsDCNGTNGubm5KigoOK/69+3bp5UrVyo0NNT1io+Pl9PpVGZmZpXvz8jIUN++fd3W9e3b12OUee/evT2WKxqJ/p///EcbN27U448/brnP//73v1q0aJGefPLJKtsHAAAA1HeE6AAAALiitWrVSjt27FDHjh313HPPaebMmfr8888llc0lnpCQoC5dumj9+vX67LPPtHTpUklScXHxedV/6tQpjR8/Xnv37nW99u3bp4MHDyomJuaS9cvK5MmTNWXKFEVGRlqWmT59ukaMGKFf/epXl7FlAAAAQO3k5+0GAAAAAN50/fXXKzw8XFLZlCgbNmzQ3XffrZ07d+qzzz6T0+nUk08+KR+fsvEn5VO5nK9u3bpp//79at26dY3a16FDB3388ccaO3asa93HH3+sjh07upX717/+pbvvvtttuWvXrm5lNm/erG+++UZvvfWW5f727t2rdevW6cCBAzVqLwAAAFDfEKIDAAAAZ1m6dKk6d+6sWbNmKSkpSSUlJVqyZImGDh2qjz/+WH//+9+rVd9f/vIX3XjjjZowYYJSUlIUEhKi/fv3a9u2bXr22WerfP/DDz+spKQkde3aVYMHD9abb76pDRs2aPv27W7l1q5dqx49eqhfv3569dVXtXPnTi1fvtytzIIFC7RkyRIFBwdb7i8tLU2TJ09W06ZNq9VPAAAAoL5iOhcAAADgLI0bN9aLL76o+fPnq7CwUIsWLdL8+fPVuXNnvfrqq5o3b1616uvSpYs++OADffPNN4qNjVXXrl312GOPnXdInZiYqKefflppaWnq1KmTnn/+ea1YsUIDBgxwKzdr1iy9/vrr6tKli1555RX94x//8Bit3rp1a7cR7RUJCwvT1KlTq9VHAAAAoD6zGWOMtxsBAABQE4WFhcrMzFTLli0VFBTk7eYAXmOz2bRx40YlJiZ6uylAhfi8BgAAdRkj0QEAAAAAAAAAsECIDgAAAAAAAACABR4sCgAAANRxzNAIAAAAXDqMRAcAAAAAAAAAwAIhOgAAAAAAAAAAFgjRAQAAAAAAAACwQIgOAAAAAAAAAIAFQnQAAAAAAAAAACwQogMAAAAAAAAAYIEQHQAAAAAAAAAAC4ToAAAAAAAAAABY8PN2AwAAAC6F7OxsORwObzdD4eHhio6O9nYzUE/UhuuaaxoAAABXGkJ0AABQ72RnZ6t9uw46XVjg7abIHhSsrw9kXFDouG7dOo0YMaLCbZ06ddKXX35Z47rP3Ud6eroGDBhwwfXh4svOzla7Dh1UWODd6zooOFgHMmp2Ta9cuVL33HOPdu3apR49enhsHzBggBwOx0W5pi+F3bt3q2fPnlqxYoWSk5O93RwAAABcJoToAACg3nE4HDpdWKCUyEmKDGjmtXbkFP+gl3KeksPhuCgjdx955BF16NDBtTx37twLrhN1h8PhKAvQp/1Nim7lnUZkH1LhvL9etGsaAAAAqAsI0QEAQL0VGdBMzYNivN2MiyYuLs5tlPhLL73k9ak94AXRraQ2Hb3dCgAAAOCKwYNFAQAAarni4mJJko9P1T+6HT9+XBMnTlRUVJQCAwPVunVrzZ8/X06n063coUOH1L9/f9ntdt1yyy3Kzc2VJB05ckT9+vWT3W5XQkKCjh075rGP1atXq3v37rLb7WrcuLFGjhyp77//3q3MgAEDPKaFmTt3rnx8fPTaa6+5ythstkpf5Ww2myZMmODRloSEBLVo0cK1nJWVJZvNprS0NMtjNHPmTLe6q9MvXH7VOS9W19H777/vVq6oqEipqalq3bq1AgMDFRUVpalTp6qoqMitnMPh0O233y673a4bbrhBmZmZkqS8vDwNHTpUdrtd/fr103fffefRlnfeeUexsbEKCQlRWFiYhgwZoq+++sqtTHJystv1W95fHx8f/e1vf3OVqeo+ycrKkiS1aNFCCQkJHm2ZMGGCxzVvdU+VW7lypVvd1ekXAABAfcNIdAAAgFquPEQPDAystFxBQYH69++vI0eOaPz48YqOjtYnn3yiadOmKScnR4sXL5YkOZ1OJSQkKCcnR4899ph+/PFHzZgxQ5I0ZcoU/fGPf9TNN9+shQsXavTo0dqyZYtrH3PnztWMGTOUlJSklJQUHTt2TEuWLNFNN92kPXv2qFGjRhW2bcWKFXr00Uf15JNP6ve//70kafr06UpJSZFUFlZOmjRJ48aNU2xs7IUcrhqpab9QMydOnKjwf1GUlJS4LdfkvMTFxenuu++WJO3atUvPPPOM23an06nf/va3+uijjzRu3Dh16NBBX3zxhZ566il98803euONN1xlR40apQ8++EBTpkyRr6+vJk6cKEmaM2eORowYodTUVC1YsEBDhw7Vl19+6fpD16pVqzR27FjFx8dr/vz5Kigo0LJly9SvXz/t2bPHIzgvt3XrVv3hD3/QhAkT9Ne//lWSNH78eA0ePNhVZsyYMbrjjjs0bNgw17prrrmm4gN9kdW0XwAAAHUdIToAAEAtd+LECUmS3W6vtNyiRYv03Xffac+ePWrTpo2ksgCuadOmWrhwoSZPnqyoqCht2rRJGRkZ2rJli2655RZJkr+/v9LS0jRp0iRNnTpVkhQVFaXx48drz5496tq1qw4fPqzU1FTNmTNHjzzyiGu/w4YNU9euXfXcc8+5rS/39ttva9y4cZo8ebIeeugh1/q4uDjX91lZWZo0aZJ69+6t0aNH1/BI1UxN+4WaOzsUPlenTp0kVf+8lAfw7dq1c11DQUFBHiH6a6+9pu3bt+uDDz5Qv379XOs7d+6se++9V5988on69OmjPXv2aOvWrXr++ec1btw4SVKTJk00YcIE3XnnnVq6dKkkqVu3boqPj9fmzZuVmJioU6dO6YEHHlBKSopeeOEFV/1jx45Vu3bt9MQTT7itL/fZZ59p+PDhSkxMdP3BS5J69+6t3r17u5bHjBmjLl26XPb7pKb9AgAAqA+YzgUAAKCWK59qparRpmvXrlVsbKyuuuoqORwO12vw4MEqLS3Vhx9+KEnasWOHwsLC3ELsXr16SZJuuOEG17ryka7vvfeeJGnDhg1yOp1KSkpyqz8iIkJt2rRRenq6R5t27typpKQkDR8+XAsXLryAoyAVFha67dfhcHiMXC5XUFAgh8Ohn3/+WcaYSuutSb9wYZYuXapt27Z5vLp06eIqU93zUlhYKKksOK/M2rVr1aFDB7Vv396t3oEDB0qSq94dO3ZIktuI74ruk7i4OIWGhrrKb9u2TcePH9ddd93lVr+vr6969epV4fV06NAhDRkyRL/+9a+1atWq85q6yUpJSYnHfVJ+bM5Vfk/l5uZ6TPl0rpr0CwAAoL5gJDoAAEAtd/jwYfn5+VUZoh88eFCff/65ZbmffvpJkvT9998rMjKywnnBzxYeHq6AgADX/NMHDx6UMcY1yv1c/v7+bstHjhzRkCFDlJ+fr9zc3Cr3V5Xly5dr+fLlHuubN2/usS41NVWpqamSykLVgQMHavHixRW2vbr9woW74YYb1KNHD4/15X8Akqp/Xsrf17Bhw0r3ffDgQWVkZJzXfRIQEKDw8PBK67PZbGratKnbfSLJFcqfq0GDBm7L+fn5io+P148//qirr776gu+TrVu3nvf0LmffUwEBAerVq5cWLVpU4bmpbr8AAADqE0J0AACAWu7AgQNq1aqV/Pwq/9HN6XQqLi7ONR3Ludq2bStJlqNSrZw+fdpVv81m0zvvvCNfX1+PcqGhoW7L3377rbp166annnpKY8aM0csvv6yxY8dWa99nu/322z0ehPjoo4/q6NGjHmXHjRunESNGqLS0VBkZGZo5c6YSExMrfABidfuFy6O65+Xsh2tWVe/111+vRYsWVbg9KipK0oXdJ1LZ/OEREREe5c69jx0Oh0JCQvTmm28qMTFR8+bNc/0BqCZ69eqlOXPmuK179tlntWnTJo+y5feUMUaZmZmaPXu2EhISXIH52arbLwAAgPqEn3QAAABqsaKiIu3du1eJiYlVlo2JidGpU6cqnW9akiIjI/Xpp5/KGFPpqFeHw6Hi4mI1bdrUVb8xRi1btnQF8lXt5+2339a1116rTZs2afLkybrttttq/BDEZs2aefRt8eLFFYbobdq0cZWNj49XQUGBpk+fruzsbI+y1e0XLo/qnpfdu3dLUoWjqM+td9++fRo0aFCl139kZKSKi4uVm5urq6++2rKcMUY5OTnq06ePq36pbP70qu5FSQoODta7776r9u3ba9KkSXriiSeUlJSkDh06VPneioSHh3vs9+yHpZ7t3HsqNDRUo0aN0p49ezzKVrdfAAAA9QlzogMAANRir732moqKijRo0KAqyyYlJenTTz/Vli1bPLYdP35cZ86ckSTddNNNOnnypGsOZ0n697//LalsDvNy5cHbTTfdJKlsbmhfX1/NmjXLY55xY4xr7vZybdu21bXXXitJWrJkiZxOpx588MEq+3EplI+irWhEc3X7hcujuudl3bp1ateundq3b19pvUlJSTpy5IhefPFFj22nT59Wfn6+pP9d9xs3bnRtr+g+2bFjh06ePOkqHx8frwYNGuiJJ56ocM7+Y8eOuS1fc801rjbPnj1bzZo105/+9Kcq5/K/FCq7T6rbLwAAgPqEkegAAKDeyin+oc7uPz8/X0uWLNHs2bPl6+srY4xWr17tVubHH3/UqVOntHr1asXFxenhhx/W5s2blZCQoOTkZHXv3l35+fn64osvtG7dOmVlZSk8PFx33XWX5syZo6SkJE2dOlVHjx7V66+/LqlsZHdeXp58fHy0cOFC9e7dWwMGDJBUNhJ1zpw5mjZtmrKyspSYmKiwsDBlZmZq48aNGjdunKZMmVJhfyIiIrRw4UKlpKRo9OjRuu2222p8bM7HgQMH9O6778rpdGr//v1auHChevbsqeuuu86j7IX0yyuyD10R+z7f83Lo0CEtWLBAO3fu1LBhw9zuk127dkkqeyhmdHS0WrVqpTFjxmjNmjW69957lZ6err59+6q0tFRff/211qxZoy1btqhHjx66+eab1bt3b/35z3/W4cOH5evrq5deekmStH79evn4+CgqKkoLFixQy5YtNXLkSEllc4MvW7ZMY8aMUbdu3TRy5Ehdc801ys7O1ltvvaW+ffvq2WefrbDPdrtdL7zwggYPHqxly5bpvvvuu6THODs7W++++65rOpe5c+eqefPm6tq1q8eULhfSLwAAgDrPAAAA1FGnT582+/fvN6dPn3Zbf/jwYWMPCjaSvP6yBwWbw4cPV7tvmZmZ1dpPenq6McaYkydPmmnTppnWrVubgIAAEx4ebvr06WPS0tJMcXGxq/4DBw6Yvn37mqCgIBMXF2eef/55I8msXr3atf7WW281OTk5Hm1bv3696devnwkJCTEhISGmffv25v777zcHDhxwlenfv7/p37+/x3sHDhxooqOjzcmTJyvs74oVKyo8HpLM/fff77F+yJAhpnnz5pbHzcfHxzRr1syMHTvW/PDDD8YYY1JTU01FPwafT7+86fDhwyYo2PvXdVBwza5pY4xZsWKFkWR27dpV4fb+/fubTp06ua2r6ryU11nV6+xrq7i42MyfP9906tTJBAYGmquuusp0797dzJo1y5w4ccJV7ujRo2bIkCEmKCjI9OzZ06xdu9ZIMk8//bRJSEgwQUFB5sYbbzRff/21R1/S09NNfHy8adiwoQkKCjIxMTEmOTnZ7N6921Vm7NixbtdvuXvuucc0aNDAdc2eTZJJTU2t8Pg1b97cDBkyxGP9/fff73HNn31sbDabiYiIMMOGDTMZGRluxzUzM7Pa/aqI1ec1AABAXWAzxgv/TxAAAOAiKCwsVGZmplq2bKmgoCC3bdnZ2XI4HF5q2f+Eh4crOjq62u/LyspSy5YtlZ6e7hoJfiHlqrJu3TqNGDHiguvBpVUbruuaXtOXysqVKzVz5kzXg0UrMmDAACUnJys5OfmC9rV792717NlTK1asuOC6rjSVfV4DAADUdkznAgAA6qXo6OhaFfQBFwPXNQAAAHD58WBRAACAWig0NFSjRo1yPZjzQssB9VVMTIzuuOOOSsvExcUpJibmMrUIAAAA9Q0j0QEAAGqh8PBwjweJXkg5oL6KjY1VbGxspWWmT59+mVoDAACA+ogQHQAAALrzzjvFo3KAyvXo0YP7BAAA4ArEdC4AAAAAAAAAAFggRAcAAHUeI0MBoHbjcxoAANRlhOgAAKDO8vMrm5nuzJkzXm4JAKAy5Z/T5Z/bAAAAdQkhOgAAqLN8fX3l6+urvLw8bzcFAFCJvLw812c2AABAXcMwAAAAUGfZbDY1adJEOTk5CgwMVEhIiGw2m7ebBQD4hTFG+fn5ysvLU2RkJJ/RAACgTrIZJqcDAAB1mDFGR48e1YkTJ5hzFwBqIZvNpoYNGyoiIoIQHQAA1EmE6AAAoF4oLS1VSUmJt5sBADiHv78/07gAAIA6jRAdAAAAAAAAAAALPFgUAAAAAAAAAAALhOgAAAAAAAAAAFggRAcAAAAAAAAAwAIhOgAAAAAAAAAAFgjRAQAAAAAAAACw8P+EEpTJi959T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247046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C9138A2-F46C-040B-BE36-AE28C655A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4B4F2566-BB91-9769-6CDE-E92AF3C6D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675"/>
            <a:ext cx="9257907" cy="690677"/>
          </a:xfrm>
        </p:spPr>
        <p:txBody>
          <a:bodyPr/>
          <a:lstStyle/>
          <a:p>
            <a:r>
              <a:rPr lang="en-US" dirty="0"/>
              <a:t>VGG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3E98E03E-F2FC-C384-A24C-45C70F9979AE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DD74347A-07AC-2AAD-1FD2-DC0A09A5E0B3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64AB0810-1BD6-641F-F8AC-2433E58A3903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72D0D8D-8578-5BF9-EB28-A39FE9840AB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1D179183-8A79-FEE0-4F94-4DEA9E5E2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35405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AAA49647-6FC4-B317-AD8B-2016E7CB5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36055"/>
            <a:ext cx="1448208" cy="348816"/>
          </a:xfrm>
          <a:prstGeom prst="rect">
            <a:avLst/>
          </a:prstGeom>
        </p:spPr>
      </p:pic>
      <p:pic>
        <p:nvPicPr>
          <p:cNvPr id="2050" name="Picture 2" descr="vgg16 нейронная сеть">
            <a:extLst>
              <a:ext uri="{FF2B5EF4-FFF2-40B4-BE49-F238E27FC236}">
                <a16:creationId xmlns:a16="http://schemas.microsoft.com/office/drawing/2014/main" xmlns="" id="{4CC4469D-5A33-5B9E-499B-F9404D9E6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6168"/>
            <a:ext cx="5785757" cy="325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Дата 11">
            <a:extLst>
              <a:ext uri="{FF2B5EF4-FFF2-40B4-BE49-F238E27FC236}">
                <a16:creationId xmlns:a16="http://schemas.microsoft.com/office/drawing/2014/main" xmlns="" id="{2B4C00BA-B500-4B39-FCFC-1D13DC2392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35405"/>
            <a:ext cx="2743200" cy="365125"/>
          </a:xfrm>
        </p:spPr>
        <p:txBody>
          <a:bodyPr/>
          <a:lstStyle/>
          <a:p>
            <a:fld id="{9E8CD59D-3213-48AA-BA16-244FD4332736}" type="datetime1">
              <a:rPr lang="ru-RU" smtClean="0"/>
              <a:t>25.06.2025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994C6458-AF05-0703-4170-0498AE6D6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64" y="1646168"/>
            <a:ext cx="5096604" cy="325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70454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12219</TotalTime>
  <Words>575</Words>
  <Application>Microsoft Office PowerPoint</Application>
  <PresentationFormat>Произвольный</PresentationFormat>
  <Paragraphs>261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18</vt:i4>
      </vt:variant>
    </vt:vector>
  </HeadingPairs>
  <TitlesOfParts>
    <vt:vector size="30" baseType="lpstr">
      <vt:lpstr>Arial</vt:lpstr>
      <vt:lpstr>SamsungOne 800C</vt:lpstr>
      <vt:lpstr>Mangal</vt:lpstr>
      <vt:lpstr>Century Gothic</vt:lpstr>
      <vt:lpstr>SamsungOne 450C</vt:lpstr>
      <vt:lpstr>Times New Roman</vt:lpstr>
      <vt:lpstr>Calibri</vt:lpstr>
      <vt:lpstr>Book Antiqua</vt:lpstr>
      <vt:lpstr>Samsung IT School</vt:lpstr>
      <vt:lpstr>Samsung IT School White</vt:lpstr>
      <vt:lpstr>Samsung IT School En</vt:lpstr>
      <vt:lpstr>Samsung IT School White En</vt:lpstr>
      <vt:lpstr>«Bottles Without Blunders (BWB)» Программно-аппаратный комплекс выявления дефектов медицинских флаконов </vt:lpstr>
      <vt:lpstr>Актуальность проекта</vt:lpstr>
      <vt:lpstr>Актуальность проекта</vt:lpstr>
      <vt:lpstr>Задачи</vt:lpstr>
      <vt:lpstr>Функциональная карта проекта</vt:lpstr>
      <vt:lpstr>Принцип работы программного аппаратного комплекса</vt:lpstr>
      <vt:lpstr>Датасет</vt:lpstr>
      <vt:lpstr>Предобработка изображений (выделение контуров и удаление фона)</vt:lpstr>
      <vt:lpstr>VGG</vt:lpstr>
      <vt:lpstr>MobileNet</vt:lpstr>
      <vt:lpstr>ResNet</vt:lpstr>
      <vt:lpstr>Результаты архитектур сверточных нейронных сетей</vt:lpstr>
      <vt:lpstr>Результаты анализа временных показателей производительности моделей на тестовом наборе данных</vt:lpstr>
      <vt:lpstr>Результаты архитектуры ResNet</vt:lpstr>
      <vt:lpstr>Лучший результат </vt:lpstr>
      <vt:lpstr>Прототип приложения</vt:lpstr>
      <vt:lpstr>Перспективы развития проекта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admin</cp:lastModifiedBy>
  <cp:revision>121</cp:revision>
  <dcterms:created xsi:type="dcterms:W3CDTF">2020-05-25T08:37:09Z</dcterms:created>
  <dcterms:modified xsi:type="dcterms:W3CDTF">2025-06-25T15:44:36Z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